
<file path=[Content_Types].xml><?xml version="1.0" encoding="utf-8"?>
<Types xmlns="http://schemas.openxmlformats.org/package/2006/content-types">
  <Default Extension="bin" ContentType="application/vnd.openxmlformats-officedocument.oleObject"/>
  <Default Extension="docx" ContentType="application/vnd.openxmlformats-officedocument.wordprocessingml.documen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63" r:id="rId2"/>
    <p:sldId id="256" r:id="rId3"/>
    <p:sldId id="530" r:id="rId4"/>
    <p:sldId id="815" r:id="rId5"/>
    <p:sldId id="558" r:id="rId6"/>
    <p:sldId id="559" r:id="rId7"/>
    <p:sldId id="560" r:id="rId8"/>
    <p:sldId id="804" r:id="rId9"/>
    <p:sldId id="265" r:id="rId10"/>
    <p:sldId id="281" r:id="rId11"/>
    <p:sldId id="258" r:id="rId12"/>
    <p:sldId id="269" r:id="rId13"/>
    <p:sldId id="275" r:id="rId14"/>
    <p:sldId id="287" r:id="rId15"/>
    <p:sldId id="803" r:id="rId16"/>
    <p:sldId id="277" r:id="rId17"/>
    <p:sldId id="799" r:id="rId18"/>
    <p:sldId id="817" r:id="rId19"/>
    <p:sldId id="760" r:id="rId20"/>
    <p:sldId id="761" r:id="rId21"/>
    <p:sldId id="282" r:id="rId22"/>
    <p:sldId id="818" r:id="rId23"/>
    <p:sldId id="811" r:id="rId24"/>
    <p:sldId id="786" r:id="rId25"/>
    <p:sldId id="812" r:id="rId26"/>
    <p:sldId id="259" r:id="rId27"/>
    <p:sldId id="267" r:id="rId28"/>
    <p:sldId id="809" r:id="rId29"/>
    <p:sldId id="806" r:id="rId30"/>
    <p:sldId id="810" r:id="rId31"/>
    <p:sldId id="279" r:id="rId32"/>
    <p:sldId id="270" r:id="rId33"/>
    <p:sldId id="280" r:id="rId34"/>
    <p:sldId id="805" r:id="rId35"/>
    <p:sldId id="268" r:id="rId36"/>
    <p:sldId id="272" r:id="rId37"/>
    <p:sldId id="273" r:id="rId38"/>
    <p:sldId id="274" r:id="rId39"/>
    <p:sldId id="278" r:id="rId40"/>
    <p:sldId id="814" r:id="rId41"/>
    <p:sldId id="813" r:id="rId42"/>
  </p:sldIdLst>
  <p:sldSz cx="12192000" cy="6858000"/>
  <p:notesSz cx="6797675" cy="9928225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10" autoAdjust="0"/>
    <p:restoredTop sz="87170" autoAdjust="0"/>
  </p:normalViewPr>
  <p:slideViewPr>
    <p:cSldViewPr snapToGrid="0">
      <p:cViewPr varScale="1">
        <p:scale>
          <a:sx n="97" d="100"/>
          <a:sy n="97" d="100"/>
        </p:scale>
        <p:origin x="124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551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2E5C41-87FF-48F1-B671-C5FFE3F54F61}" type="datetimeFigureOut">
              <a:rPr lang="de-DE" smtClean="0"/>
              <a:t>14.03.2024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0A34CC-0A35-484E-8E6D-3D938622252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021704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0A34CC-0A35-484E-8E6D-3D938622252C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594505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61E42C-A290-ACA5-D858-A608009618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>
            <a:extLst>
              <a:ext uri="{FF2B5EF4-FFF2-40B4-BE49-F238E27FC236}">
                <a16:creationId xmlns:a16="http://schemas.microsoft.com/office/drawing/2014/main" id="{FA8CD033-C1AD-5A82-81C6-4C2CB3397B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42C028D1-6908-278E-7726-8F72098584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4801788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0A34CC-0A35-484E-8E6D-3D938622252C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448354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0A34CC-0A35-484E-8E6D-3D938622252C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7365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AF941-0DE9-480B-A0BF-762EE5E25AC5}" type="slidenum">
              <a:rPr lang="da-DK" smtClean="0"/>
              <a:pPr/>
              <a:t>18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048168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AF941-0DE9-480B-A0BF-762EE5E25AC5}" type="slidenum">
              <a:rPr lang="da-DK" smtClean="0"/>
              <a:pPr/>
              <a:t>19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620561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AF941-0DE9-480B-A0BF-762EE5E25AC5}" type="slidenum">
              <a:rPr lang="da-DK" smtClean="0"/>
              <a:pPr/>
              <a:t>20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188345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AF941-0DE9-480B-A0BF-762EE5E25AC5}" type="slidenum">
              <a:rPr lang="da-DK" smtClean="0"/>
              <a:pPr/>
              <a:t>24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446023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0A34CC-0A35-484E-8E6D-3D938622252C}" type="slidenum">
              <a:rPr lang="de-DE" smtClean="0"/>
              <a:t>28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663438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0A34CC-0A35-484E-8E6D-3D938622252C}" type="slidenum">
              <a:rPr lang="de-DE" smtClean="0"/>
              <a:t>33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99551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CB7185D-4347-9B4C-6CB9-BFB42E340F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E1F55AA-BEFF-418E-8BFF-681F94133DC5}" type="datetimeFigureOut">
              <a:rPr lang="de-DE" smtClean="0"/>
              <a:t>14.03.2024</a:t>
            </a:fld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BC1986A-ED96-A7F3-323C-7C1A22912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7C968E-611F-417D-A776-AD0AD186D76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78615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C157EB-D345-49B5-CA14-5CEF693F0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BB8D35C-455D-C46C-1F7B-4A0EC69050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FA2C1A6-8CF4-18A3-65CE-0997DE3CE38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E1F55AA-BEFF-418E-8BFF-681F94133DC5}" type="datetimeFigureOut">
              <a:rPr lang="de-DE" smtClean="0"/>
              <a:t>14.03.2024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559B34C-A130-E9E9-CD5B-5522A45E3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CB48D11-F2F1-6AF6-A465-FFAA5A05E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7C968E-611F-417D-A776-AD0AD186D76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56647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E9B48D-871C-C931-B10F-13705DF9DB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8D31541-BC9E-D643-DDF7-C67C85EC47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4D552D8-650D-A573-14DF-F9C89D647A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E1F55AA-BEFF-418E-8BFF-681F94133DC5}" type="datetimeFigureOut">
              <a:rPr lang="de-DE" smtClean="0"/>
              <a:t>14.03.2024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49811DA-0287-DA33-ED56-4C82866E2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712FF35-FA8D-FA4A-1B30-FB1C0EE48C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7C968E-611F-417D-A776-AD0AD186D76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21223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348BC0-E2D5-4F48-865D-73B7DADDB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C919DA9-531C-73B0-86E0-D14ECBE2EE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B04B3031-14FD-977D-3186-A1110CCF40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5FECD81-9122-4A21-8214-F18A559FE70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E1F55AA-BEFF-418E-8BFF-681F94133DC5}" type="datetimeFigureOut">
              <a:rPr lang="de-DE" smtClean="0"/>
              <a:t>14.03.2024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CE316F5-2207-3D36-2A5B-98D80DA2C0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5FCD17A-F2B5-1B02-CAFA-34196E4B0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7C968E-611F-417D-A776-AD0AD186D76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30708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0E203F-2DDB-F376-8E4A-8C44F453F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F371257-ECFF-2263-DE31-2128751CB1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03E5247-E56B-6E42-4EE0-C1567ACAD0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95F6258F-329E-913B-6A6F-36179226E1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132C2D68-8BFB-CB13-95A7-6E34BCA85D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819F6B70-D0F2-A10C-B647-EE392BAA7C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E1F55AA-BEFF-418E-8BFF-681F94133DC5}" type="datetimeFigureOut">
              <a:rPr lang="de-DE" smtClean="0"/>
              <a:t>14.03.2024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7596C50A-6FB9-E729-5CCE-44E79A6B8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B06BB1E3-0369-2CA7-29CA-ABED68382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7C968E-611F-417D-A776-AD0AD186D76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50075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04A9D5-3CDC-E750-923E-F10717194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207DA48-85B9-15AF-FB40-2D7E16133F5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E1F55AA-BEFF-418E-8BFF-681F94133DC5}" type="datetimeFigureOut">
              <a:rPr lang="de-DE" smtClean="0"/>
              <a:t>14.03.2024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A60C9BD-87C0-C2AD-C793-0C55653A02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4DCF536-A8C8-9F78-0D09-FC225AAB2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7C968E-611F-417D-A776-AD0AD186D76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37427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D62D0130-F4E6-7A32-D0D0-CE42D58AA02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E1F55AA-BEFF-418E-8BFF-681F94133DC5}" type="datetimeFigureOut">
              <a:rPr lang="de-DE" smtClean="0"/>
              <a:t>14.03.2024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FDA488F0-91D8-433A-296A-6D03CAD6EE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87F3999-D94C-4E7E-575C-9692999F2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7C968E-611F-417D-A776-AD0AD186D76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86963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15B975-5196-08E5-F882-4CA5A6F30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FC49171-260C-CF7F-4EBC-4323FA5027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1C7472F-C2CC-F077-D6C8-7D135C3B7F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D9AA869-1610-4A3F-2516-4875B8238E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E1F55AA-BEFF-418E-8BFF-681F94133DC5}" type="datetimeFigureOut">
              <a:rPr lang="de-DE" smtClean="0"/>
              <a:t>14.03.2024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852D7E0-9808-6CE0-D70D-C2D687555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E571536-EE8D-5250-4A5B-4303DA2D14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7C968E-611F-417D-A776-AD0AD186D76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448668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400061-4F11-D97B-25F6-9330356FA5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BF16765E-8235-82D4-2782-3BB1B68862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F3D5A97-C4A0-8CAB-F5A2-65D8D4C6CA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6F8EF4C-A487-C976-A679-E25EFAA974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E1F55AA-BEFF-418E-8BFF-681F94133DC5}" type="datetimeFigureOut">
              <a:rPr lang="de-DE" smtClean="0"/>
              <a:t>14.03.2024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2CA990D-0BC4-1BD5-8990-992730A8A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5F6E2E1-35E7-59E3-CE73-F45593A68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7C968E-611F-417D-A776-AD0AD186D76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10227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7A01BB2-98DA-D5CB-4FE8-3C5BA668B2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C5458B7-1DA1-2E79-4AFB-8C013E6D45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CF34D55-049B-BFFB-4F18-1402886752C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E1F55AA-BEFF-418E-8BFF-681F94133DC5}" type="datetimeFigureOut">
              <a:rPr lang="de-DE" smtClean="0"/>
              <a:t>14.03.2024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42E79DB-5728-0B3F-7AC0-27538C57C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49FA0E8-0D24-D395-C821-E278FDFED4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7C968E-611F-417D-A776-AD0AD186D76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30939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1E589CD9-3F3A-C8A6-7D90-932B53EA40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97D9178D-7595-9B23-F324-733325E1B8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D257611-8806-1359-1980-E8DB1559FE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E1F55AA-BEFF-418E-8BFF-681F94133DC5}" type="datetimeFigureOut">
              <a:rPr lang="de-DE" smtClean="0"/>
              <a:t>14.03.2024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CA48B8-9BAB-0B2C-F538-A1ACFB6241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9109B3B-9DBF-C034-2A28-5BC01C042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7C968E-611F-417D-A776-AD0AD186D76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480296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486" y="94510"/>
            <a:ext cx="11344028" cy="560363"/>
          </a:xfrm>
          <a:prstGeom prst="rect">
            <a:avLst/>
          </a:prstGeom>
        </p:spPr>
        <p:txBody>
          <a:bodyPr/>
          <a:lstStyle>
            <a:lvl1pPr algn="l">
              <a:defRPr sz="3200" b="1" baseline="0">
                <a:solidFill>
                  <a:schemeClr val="tx1"/>
                </a:solidFill>
                <a:latin typeface="Eras Demi ITC" panose="020B0805030504020804" pitchFamily="34" charset="0"/>
                <a:cs typeface="Arial" pitchFamily="34" charset="0"/>
              </a:defRPr>
            </a:lvl1pPr>
          </a:lstStyle>
          <a:p>
            <a:r>
              <a:rPr lang="en-US" dirty="0" err="1"/>
              <a:t>Halbstarre</a:t>
            </a:r>
            <a:r>
              <a:rPr lang="en-US" dirty="0"/>
              <a:t> </a:t>
            </a:r>
            <a:r>
              <a:rPr lang="en-US" dirty="0" err="1"/>
              <a:t>Deckschichten</a:t>
            </a:r>
            <a:endParaRPr lang="da-DK" dirty="0"/>
          </a:p>
        </p:txBody>
      </p:sp>
      <p:sp>
        <p:nvSpPr>
          <p:cNvPr id="4" name="Tekstboks 3"/>
          <p:cNvSpPr txBox="1"/>
          <p:nvPr userDrawn="1"/>
        </p:nvSpPr>
        <p:spPr bwMode="auto">
          <a:xfrm>
            <a:off x="10316343" y="6500841"/>
            <a:ext cx="63030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>
            <a:spAutoFit/>
          </a:bodyPr>
          <a:lstStyle/>
          <a:p>
            <a:pPr marL="623888" indent="-333375">
              <a:spcBef>
                <a:spcPct val="50000"/>
              </a:spcBef>
              <a:buClr>
                <a:srgbClr val="FF0000"/>
              </a:buClr>
              <a:buSzPct val="90000"/>
              <a:buFont typeface="Arial" charset="0"/>
              <a:buChar char="●"/>
            </a:pPr>
            <a:endParaRPr lang="da-DK" sz="18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99864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93036" y="60324"/>
            <a:ext cx="11342156" cy="654032"/>
          </a:xfrm>
          <a:prstGeom prst="rect">
            <a:avLst/>
          </a:prstGeom>
        </p:spPr>
        <p:txBody>
          <a:bodyPr/>
          <a:lstStyle>
            <a:lvl1pPr algn="l">
              <a:defRPr sz="2800" b="1" baseline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title</a:t>
            </a:r>
            <a:endParaRPr lang="da-DK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644770" y="1428737"/>
            <a:ext cx="10726615" cy="4143389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FF0000"/>
              </a:buClr>
              <a:buFont typeface="Arial" pitchFamily="34" charset="0"/>
              <a:buNone/>
              <a:defRPr sz="1800" b="0" baseline="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4" name="Tekstboks 3"/>
          <p:cNvSpPr txBox="1"/>
          <p:nvPr userDrawn="1"/>
        </p:nvSpPr>
        <p:spPr bwMode="auto">
          <a:xfrm>
            <a:off x="10316338" y="6500835"/>
            <a:ext cx="63030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>
            <a:spAutoFit/>
          </a:bodyPr>
          <a:lstStyle/>
          <a:p>
            <a:pPr marL="623888" indent="-333375">
              <a:spcBef>
                <a:spcPct val="50000"/>
              </a:spcBef>
              <a:buClr>
                <a:srgbClr val="FF0000"/>
              </a:buClr>
              <a:buSzPct val="90000"/>
              <a:buFont typeface="Arial" charset="0"/>
              <a:buChar char="●"/>
            </a:pPr>
            <a:endParaRPr lang="da-DK" sz="18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99276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93038" y="60325"/>
            <a:ext cx="11342156" cy="654032"/>
          </a:xfrm>
          <a:prstGeom prst="rect">
            <a:avLst/>
          </a:prstGeom>
        </p:spPr>
        <p:txBody>
          <a:bodyPr/>
          <a:lstStyle>
            <a:lvl1pPr algn="l">
              <a:defRPr sz="2800" b="1" baseline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err="1"/>
              <a:t>Halbstarre</a:t>
            </a:r>
            <a:r>
              <a:rPr lang="en-US" dirty="0"/>
              <a:t> </a:t>
            </a:r>
            <a:r>
              <a:rPr lang="en-US" dirty="0" err="1"/>
              <a:t>Deckschichten</a:t>
            </a:r>
            <a:endParaRPr lang="da-DK" dirty="0"/>
          </a:p>
        </p:txBody>
      </p:sp>
      <p:sp>
        <p:nvSpPr>
          <p:cNvPr id="4" name="Tekstboks 3"/>
          <p:cNvSpPr txBox="1"/>
          <p:nvPr userDrawn="1"/>
        </p:nvSpPr>
        <p:spPr bwMode="auto">
          <a:xfrm>
            <a:off x="10316343" y="6500841"/>
            <a:ext cx="63030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>
            <a:spAutoFit/>
          </a:bodyPr>
          <a:lstStyle/>
          <a:p>
            <a:pPr marL="623888" indent="-333375">
              <a:spcBef>
                <a:spcPct val="50000"/>
              </a:spcBef>
              <a:buClr>
                <a:srgbClr val="FF0000"/>
              </a:buClr>
              <a:buSzPct val="90000"/>
              <a:buFont typeface="Arial" charset="0"/>
              <a:buChar char="●"/>
            </a:pPr>
            <a:endParaRPr lang="da-DK" sz="18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75934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C55F340-C625-4C3A-3EB4-41FE155DD5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1F55AA-BEFF-418E-8BFF-681F94133DC5}" type="datetimeFigureOut">
              <a:rPr lang="de-DE" smtClean="0"/>
              <a:t>14.03.2024</a:t>
            </a:fld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98D8875-6D13-5EA7-7B3E-69598940D8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7C968E-611F-417D-A776-AD0AD186D76D}" type="slidenum">
              <a:rPr lang="de-DE" smtClean="0"/>
              <a:t>‹Nr.›</a:t>
            </a:fld>
            <a:endParaRPr lang="de-DE"/>
          </a:p>
        </p:txBody>
      </p:sp>
      <p:sp>
        <p:nvSpPr>
          <p:cNvPr id="13" name="Line 7">
            <a:extLst>
              <a:ext uri="{FF2B5EF4-FFF2-40B4-BE49-F238E27FC236}">
                <a16:creationId xmlns:a16="http://schemas.microsoft.com/office/drawing/2014/main" id="{EF3F9284-7EB5-0771-E281-B5F1472898E2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599607" y="1030964"/>
            <a:ext cx="11389428" cy="0"/>
          </a:xfrm>
          <a:prstGeom prst="line">
            <a:avLst/>
          </a:prstGeom>
          <a:noFill/>
          <a:ln w="31750">
            <a:solidFill>
              <a:srgbClr val="FF505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de-DE"/>
          </a:p>
        </p:txBody>
      </p:sp>
      <p:graphicFrame>
        <p:nvGraphicFramePr>
          <p:cNvPr id="14" name="Object 8">
            <a:extLst>
              <a:ext uri="{FF2B5EF4-FFF2-40B4-BE49-F238E27FC236}">
                <a16:creationId xmlns:a16="http://schemas.microsoft.com/office/drawing/2014/main" id="{26762961-4329-DA5C-7AE3-6F2040BB9ED9}"/>
              </a:ext>
            </a:extLst>
          </p:cNvPr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2183216807"/>
              </p:ext>
            </p:extLst>
          </p:nvPr>
        </p:nvGraphicFramePr>
        <p:xfrm>
          <a:off x="11614120" y="173922"/>
          <a:ext cx="374915" cy="69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-Foto" r:id="rId16" imgW="1047619" imgH="2085714" progId="">
                  <p:embed/>
                </p:oleObj>
              </mc:Choice>
              <mc:Fallback>
                <p:oleObj name="Photo Editor-Foto" r:id="rId16" imgW="1047619" imgH="2085714" progId="">
                  <p:embed/>
                  <p:pic>
                    <p:nvPicPr>
                      <p:cNvPr id="8" name="Object 8">
                        <a:extLst>
                          <a:ext uri="{FF2B5EF4-FFF2-40B4-BE49-F238E27FC236}">
                            <a16:creationId xmlns:a16="http://schemas.microsoft.com/office/drawing/2014/main" id="{79EAE014-20FB-6C16-D4CD-548B91AFA94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614120" y="173922"/>
                        <a:ext cx="374915" cy="692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 Box 21">
            <a:extLst>
              <a:ext uri="{FF2B5EF4-FFF2-40B4-BE49-F238E27FC236}">
                <a16:creationId xmlns:a16="http://schemas.microsoft.com/office/drawing/2014/main" id="{0862D713-6255-DDF9-D17A-3B7110F5277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791345" y="6611779"/>
            <a:ext cx="300595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1000" dirty="0"/>
              <a:t>Gütegemeinschaft Halbstarre Deckschichten e. V.</a:t>
            </a:r>
          </a:p>
        </p:txBody>
      </p:sp>
      <p:sp>
        <p:nvSpPr>
          <p:cNvPr id="16" name="Line 7">
            <a:extLst>
              <a:ext uri="{FF2B5EF4-FFF2-40B4-BE49-F238E27FC236}">
                <a16:creationId xmlns:a16="http://schemas.microsoft.com/office/drawing/2014/main" id="{10AFB379-6433-E050-FF2F-047806B473E2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599606" y="6355491"/>
            <a:ext cx="11389428" cy="0"/>
          </a:xfrm>
          <a:prstGeom prst="line">
            <a:avLst/>
          </a:prstGeom>
          <a:noFill/>
          <a:ln w="31750">
            <a:solidFill>
              <a:srgbClr val="FF505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5107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7" Type="http://schemas.openxmlformats.org/officeDocument/2006/relationships/image" Target="../media/image2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9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JPG"/><Relationship Id="rId4" Type="http://schemas.openxmlformats.org/officeDocument/2006/relationships/image" Target="../media/image41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emf"/><Relationship Id="rId4" Type="http://schemas.openxmlformats.org/officeDocument/2006/relationships/package" Target="../embeddings/Microsoft_Word_Document.docx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JPG"/><Relationship Id="rId4" Type="http://schemas.openxmlformats.org/officeDocument/2006/relationships/image" Target="../media/image49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halbstarr.de/" TargetMode="Externa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5.JPG"/><Relationship Id="rId4" Type="http://schemas.openxmlformats.org/officeDocument/2006/relationships/image" Target="../media/image64.JP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>
            <a:extLst>
              <a:ext uri="{FF2B5EF4-FFF2-40B4-BE49-F238E27FC236}">
                <a16:creationId xmlns:a16="http://schemas.microsoft.com/office/drawing/2014/main" id="{626ADC88-269B-60BD-268D-7F47AC02BCBA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6083801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/>
              <a:t>Instrumente zur Anwendung von Halbstarren Deckschichten in LAU-Anlagen. Ein Wegweiser.</a:t>
            </a:r>
          </a:p>
        </p:txBody>
      </p:sp>
    </p:spTree>
    <p:extLst>
      <p:ext uri="{BB962C8B-B14F-4D97-AF65-F5344CB8AC3E}">
        <p14:creationId xmlns:p14="http://schemas.microsoft.com/office/powerpoint/2010/main" val="1547223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uppieren 15">
            <a:extLst>
              <a:ext uri="{FF2B5EF4-FFF2-40B4-BE49-F238E27FC236}">
                <a16:creationId xmlns:a16="http://schemas.microsoft.com/office/drawing/2014/main" id="{75B5EB2E-5650-406A-7140-D755F7F535A6}"/>
              </a:ext>
            </a:extLst>
          </p:cNvPr>
          <p:cNvGrpSpPr/>
          <p:nvPr/>
        </p:nvGrpSpPr>
        <p:grpSpPr>
          <a:xfrm>
            <a:off x="2954823" y="1066800"/>
            <a:ext cx="6087577" cy="5270500"/>
            <a:chOff x="2040423" y="51848"/>
            <a:chExt cx="8111152" cy="6754304"/>
          </a:xfrm>
        </p:grpSpPr>
        <p:pic>
          <p:nvPicPr>
            <p:cNvPr id="7" name="Grafik 6" descr="Ein Bild, das Entwurf, Zeichnung, Strichzeichnung, Kunst enthält.&#10;&#10;Automatisch generierte Beschreibung">
              <a:extLst>
                <a:ext uri="{FF2B5EF4-FFF2-40B4-BE49-F238E27FC236}">
                  <a16:creationId xmlns:a16="http://schemas.microsoft.com/office/drawing/2014/main" id="{E8280F95-196E-6F48-B913-9D65925BB9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77" r="910"/>
            <a:stretch/>
          </p:blipFill>
          <p:spPr>
            <a:xfrm>
              <a:off x="6259115" y="836755"/>
              <a:ext cx="3892460" cy="1311564"/>
            </a:xfrm>
            <a:prstGeom prst="rect">
              <a:avLst/>
            </a:prstGeom>
          </p:spPr>
        </p:pic>
        <p:pic>
          <p:nvPicPr>
            <p:cNvPr id="5" name="Grafik 4" descr="Ein Bild, das Stange Pfosten enthält.&#10;&#10;Automatisch generierte Beschreibung">
              <a:extLst>
                <a:ext uri="{FF2B5EF4-FFF2-40B4-BE49-F238E27FC236}">
                  <a16:creationId xmlns:a16="http://schemas.microsoft.com/office/drawing/2014/main" id="{28C48BB4-E17D-070E-5CCC-D55A38193E5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652" t="3986" r="47710" b="3642"/>
            <a:stretch/>
          </p:blipFill>
          <p:spPr>
            <a:xfrm>
              <a:off x="5932884" y="51848"/>
              <a:ext cx="326231" cy="6754304"/>
            </a:xfrm>
            <a:prstGeom prst="rect">
              <a:avLst/>
            </a:prstGeom>
          </p:spPr>
        </p:pic>
        <p:pic>
          <p:nvPicPr>
            <p:cNvPr id="8" name="Grafik 7" descr="Ein Bild, das Entwurf, Zeichnung, Strichzeichnung, Kunst enthält.&#10;&#10;Automatisch generierte Beschreibung">
              <a:extLst>
                <a:ext uri="{FF2B5EF4-FFF2-40B4-BE49-F238E27FC236}">
                  <a16:creationId xmlns:a16="http://schemas.microsoft.com/office/drawing/2014/main" id="{873A9883-76B7-7412-111C-FF89D6F217F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77" r="910"/>
            <a:stretch/>
          </p:blipFill>
          <p:spPr>
            <a:xfrm>
              <a:off x="6259115" y="2478346"/>
              <a:ext cx="3892460" cy="1311564"/>
            </a:xfrm>
            <a:prstGeom prst="rect">
              <a:avLst/>
            </a:prstGeom>
          </p:spPr>
        </p:pic>
        <p:pic>
          <p:nvPicPr>
            <p:cNvPr id="9" name="Grafik 8" descr="Ein Bild, das Entwurf, Zeichnung, Strichzeichnung, Kunst enthält.&#10;&#10;Automatisch generierte Beschreibung">
              <a:extLst>
                <a:ext uri="{FF2B5EF4-FFF2-40B4-BE49-F238E27FC236}">
                  <a16:creationId xmlns:a16="http://schemas.microsoft.com/office/drawing/2014/main" id="{F18AB901-CAB7-1677-0102-EAC49E94E2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77" r="910"/>
            <a:stretch/>
          </p:blipFill>
          <p:spPr>
            <a:xfrm>
              <a:off x="6259115" y="4263837"/>
              <a:ext cx="3892460" cy="1311564"/>
            </a:xfrm>
            <a:prstGeom prst="rect">
              <a:avLst/>
            </a:prstGeom>
          </p:spPr>
        </p:pic>
        <p:pic>
          <p:nvPicPr>
            <p:cNvPr id="10" name="Grafik 9" descr="Ein Bild, das Entwurf, Zeichnung, Strichzeichnung, Kunst enthält.&#10;&#10;Automatisch generierte Beschreibung">
              <a:extLst>
                <a:ext uri="{FF2B5EF4-FFF2-40B4-BE49-F238E27FC236}">
                  <a16:creationId xmlns:a16="http://schemas.microsoft.com/office/drawing/2014/main" id="{1CE3E027-4749-EF98-2753-39ED06B7A66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77" r="910"/>
            <a:stretch/>
          </p:blipFill>
          <p:spPr>
            <a:xfrm rot="10800000">
              <a:off x="2040424" y="312658"/>
              <a:ext cx="3892460" cy="1311564"/>
            </a:xfrm>
            <a:prstGeom prst="rect">
              <a:avLst/>
            </a:prstGeom>
            <a:effectLst>
              <a:reflection endPos="0" dir="5400000" sy="-100000" algn="bl" rotWithShape="0"/>
            </a:effectLst>
          </p:spPr>
        </p:pic>
        <p:pic>
          <p:nvPicPr>
            <p:cNvPr id="11" name="Grafik 10" descr="Ein Bild, das Entwurf, Zeichnung, Strichzeichnung, Kunst enthält.&#10;&#10;Automatisch generierte Beschreibung">
              <a:extLst>
                <a:ext uri="{FF2B5EF4-FFF2-40B4-BE49-F238E27FC236}">
                  <a16:creationId xmlns:a16="http://schemas.microsoft.com/office/drawing/2014/main" id="{05EC45F4-7D69-A32F-A76B-8A12C14A0AC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77" r="910"/>
            <a:stretch/>
          </p:blipFill>
          <p:spPr>
            <a:xfrm rot="10800000">
              <a:off x="2040423" y="2042517"/>
              <a:ext cx="3892460" cy="1311564"/>
            </a:xfrm>
            <a:prstGeom prst="rect">
              <a:avLst/>
            </a:prstGeom>
          </p:spPr>
        </p:pic>
        <p:pic>
          <p:nvPicPr>
            <p:cNvPr id="12" name="Grafik 11" descr="Ein Bild, das Entwurf, Zeichnung, Strichzeichnung, Kunst enthält.&#10;&#10;Automatisch generierte Beschreibung">
              <a:extLst>
                <a:ext uri="{FF2B5EF4-FFF2-40B4-BE49-F238E27FC236}">
                  <a16:creationId xmlns:a16="http://schemas.microsoft.com/office/drawing/2014/main" id="{8C8D1C47-C367-43FF-F921-763A9C871C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77" r="910"/>
            <a:stretch/>
          </p:blipFill>
          <p:spPr>
            <a:xfrm rot="10800000">
              <a:off x="2040423" y="3878153"/>
              <a:ext cx="3892460" cy="1311564"/>
            </a:xfrm>
            <a:prstGeom prst="rect">
              <a:avLst/>
            </a:prstGeom>
          </p:spPr>
        </p:pic>
        <p:sp>
          <p:nvSpPr>
            <p:cNvPr id="2" name="Textfeld 1">
              <a:extLst>
                <a:ext uri="{FF2B5EF4-FFF2-40B4-BE49-F238E27FC236}">
                  <a16:creationId xmlns:a16="http://schemas.microsoft.com/office/drawing/2014/main" id="{4496E498-E069-A05B-D37D-ED2ECCEFE315}"/>
                </a:ext>
              </a:extLst>
            </p:cNvPr>
            <p:cNvSpPr txBox="1"/>
            <p:nvPr/>
          </p:nvSpPr>
          <p:spPr>
            <a:xfrm>
              <a:off x="7251417" y="1213986"/>
              <a:ext cx="125539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3200" dirty="0"/>
                <a:t>AbZ.</a:t>
              </a:r>
            </a:p>
          </p:txBody>
        </p:sp>
        <p:sp>
          <p:nvSpPr>
            <p:cNvPr id="4" name="Textfeld 3">
              <a:extLst>
                <a:ext uri="{FF2B5EF4-FFF2-40B4-BE49-F238E27FC236}">
                  <a16:creationId xmlns:a16="http://schemas.microsoft.com/office/drawing/2014/main" id="{EEF639F3-7605-E9C2-8397-0097D453CF14}"/>
                </a:ext>
              </a:extLst>
            </p:cNvPr>
            <p:cNvSpPr txBox="1"/>
            <p:nvPr/>
          </p:nvSpPr>
          <p:spPr>
            <a:xfrm>
              <a:off x="6959448" y="2850999"/>
              <a:ext cx="2044603" cy="7085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3200" dirty="0"/>
                <a:t>ZTV/TL</a:t>
              </a:r>
            </a:p>
          </p:txBody>
        </p:sp>
        <p:sp>
          <p:nvSpPr>
            <p:cNvPr id="6" name="Textfeld 5">
              <a:extLst>
                <a:ext uri="{FF2B5EF4-FFF2-40B4-BE49-F238E27FC236}">
                  <a16:creationId xmlns:a16="http://schemas.microsoft.com/office/drawing/2014/main" id="{5160599B-5B3D-9E25-E381-D94312E91D9E}"/>
                </a:ext>
              </a:extLst>
            </p:cNvPr>
            <p:cNvSpPr txBox="1"/>
            <p:nvPr/>
          </p:nvSpPr>
          <p:spPr>
            <a:xfrm flipH="1">
              <a:off x="3449820" y="4125062"/>
              <a:ext cx="153335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3200" dirty="0"/>
                <a:t>M HD</a:t>
              </a:r>
            </a:p>
          </p:txBody>
        </p:sp>
        <p:sp>
          <p:nvSpPr>
            <p:cNvPr id="13" name="Textfeld 12">
              <a:extLst>
                <a:ext uri="{FF2B5EF4-FFF2-40B4-BE49-F238E27FC236}">
                  <a16:creationId xmlns:a16="http://schemas.microsoft.com/office/drawing/2014/main" id="{945A0F28-0A0C-B0B6-16B7-617FF65A12E9}"/>
                </a:ext>
              </a:extLst>
            </p:cNvPr>
            <p:cNvSpPr txBox="1"/>
            <p:nvPr/>
          </p:nvSpPr>
          <p:spPr>
            <a:xfrm flipH="1">
              <a:off x="3468052" y="2246089"/>
              <a:ext cx="183070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3200" dirty="0"/>
                <a:t>RStO</a:t>
              </a:r>
            </a:p>
          </p:txBody>
        </p:sp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530AF0F0-5F16-8797-D6B6-9E80A465D8B0}"/>
                </a:ext>
              </a:extLst>
            </p:cNvPr>
            <p:cNvSpPr txBox="1"/>
            <p:nvPr/>
          </p:nvSpPr>
          <p:spPr>
            <a:xfrm flipH="1">
              <a:off x="6415561" y="4546314"/>
              <a:ext cx="3289912" cy="8204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900" dirty="0"/>
                <a:t>Anerkannter Stand der technischen Regeln</a:t>
              </a:r>
            </a:p>
          </p:txBody>
        </p:sp>
        <p:sp>
          <p:nvSpPr>
            <p:cNvPr id="3" name="Textfeld 2">
              <a:extLst>
                <a:ext uri="{FF2B5EF4-FFF2-40B4-BE49-F238E27FC236}">
                  <a16:creationId xmlns:a16="http://schemas.microsoft.com/office/drawing/2014/main" id="{B77B076B-4C2C-7867-EE80-9038D1E36C7F}"/>
                </a:ext>
              </a:extLst>
            </p:cNvPr>
            <p:cNvSpPr txBox="1"/>
            <p:nvPr/>
          </p:nvSpPr>
          <p:spPr>
            <a:xfrm flipH="1">
              <a:off x="3539726" y="578811"/>
              <a:ext cx="183070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3200" dirty="0" err="1"/>
                <a:t>TRwS</a:t>
              </a:r>
              <a:endParaRPr lang="de-DE" sz="3200" dirty="0"/>
            </a:p>
          </p:txBody>
        </p:sp>
        <p:pic>
          <p:nvPicPr>
            <p:cNvPr id="15" name="Grafik 14" descr="Ein Bild, das Entwurf, Zeichnung, Strichzeichnung, Kunst enthält.&#10;&#10;Automatisch generierte Beschreibung">
              <a:extLst>
                <a:ext uri="{FF2B5EF4-FFF2-40B4-BE49-F238E27FC236}">
                  <a16:creationId xmlns:a16="http://schemas.microsoft.com/office/drawing/2014/main" id="{F61E2210-BFEF-C340-8ACF-48552080B1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77" t="10410" r="23519" b="8647"/>
            <a:stretch/>
          </p:blipFill>
          <p:spPr>
            <a:xfrm>
              <a:off x="6312455" y="5438866"/>
              <a:ext cx="2955370" cy="1061620"/>
            </a:xfrm>
            <a:prstGeom prst="rect">
              <a:avLst/>
            </a:prstGeom>
          </p:spPr>
        </p:pic>
        <p:sp>
          <p:nvSpPr>
            <p:cNvPr id="19" name="Textfeld 18">
              <a:extLst>
                <a:ext uri="{FF2B5EF4-FFF2-40B4-BE49-F238E27FC236}">
                  <a16:creationId xmlns:a16="http://schemas.microsoft.com/office/drawing/2014/main" id="{F9C895FB-6EC8-783F-526B-63FD9E979339}"/>
                </a:ext>
              </a:extLst>
            </p:cNvPr>
            <p:cNvSpPr txBox="1"/>
            <p:nvPr/>
          </p:nvSpPr>
          <p:spPr>
            <a:xfrm flipH="1">
              <a:off x="6401428" y="5626718"/>
              <a:ext cx="2955371" cy="7099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500" dirty="0"/>
                <a:t>Gütegemeinschaft </a:t>
              </a:r>
            </a:p>
            <a:p>
              <a:r>
                <a:rPr lang="de-DE" sz="1500" dirty="0"/>
                <a:t>Halbstarre Deckschichten</a:t>
              </a:r>
            </a:p>
          </p:txBody>
        </p:sp>
        <p:cxnSp>
          <p:nvCxnSpPr>
            <p:cNvPr id="21" name="Gerader Verbinder 20">
              <a:extLst>
                <a:ext uri="{FF2B5EF4-FFF2-40B4-BE49-F238E27FC236}">
                  <a16:creationId xmlns:a16="http://schemas.microsoft.com/office/drawing/2014/main" id="{96B19764-A1CA-34F9-4038-3D7C00FFF89C}"/>
                </a:ext>
              </a:extLst>
            </p:cNvPr>
            <p:cNvCxnSpPr>
              <a:cxnSpLocks/>
            </p:cNvCxnSpPr>
            <p:nvPr/>
          </p:nvCxnSpPr>
          <p:spPr>
            <a:xfrm>
              <a:off x="8826500" y="5417344"/>
              <a:ext cx="0" cy="119062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Gerader Verbinder 25">
              <a:extLst>
                <a:ext uri="{FF2B5EF4-FFF2-40B4-BE49-F238E27FC236}">
                  <a16:creationId xmlns:a16="http://schemas.microsoft.com/office/drawing/2014/main" id="{06A430D0-3789-44B8-1557-C5D49DDAC91B}"/>
                </a:ext>
              </a:extLst>
            </p:cNvPr>
            <p:cNvCxnSpPr>
              <a:cxnSpLocks/>
            </p:cNvCxnSpPr>
            <p:nvPr/>
          </p:nvCxnSpPr>
          <p:spPr>
            <a:xfrm>
              <a:off x="6942772" y="5403951"/>
              <a:ext cx="0" cy="132455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ihandform: Form 29">
              <a:extLst>
                <a:ext uri="{FF2B5EF4-FFF2-40B4-BE49-F238E27FC236}">
                  <a16:creationId xmlns:a16="http://schemas.microsoft.com/office/drawing/2014/main" id="{4CA9800E-0665-E0E1-8071-47A6A8F45E44}"/>
                </a:ext>
              </a:extLst>
            </p:cNvPr>
            <p:cNvSpPr/>
            <p:nvPr/>
          </p:nvSpPr>
          <p:spPr>
            <a:xfrm>
              <a:off x="9260681" y="5486166"/>
              <a:ext cx="96100" cy="85959"/>
            </a:xfrm>
            <a:custGeom>
              <a:avLst/>
              <a:gdLst>
                <a:gd name="connsiteX0" fmla="*/ 2382 w 96100"/>
                <a:gd name="connsiteY0" fmla="*/ 85959 h 85959"/>
                <a:gd name="connsiteX1" fmla="*/ 19050 w 96100"/>
                <a:gd name="connsiteY1" fmla="*/ 83578 h 85959"/>
                <a:gd name="connsiteX2" fmla="*/ 26194 w 96100"/>
                <a:gd name="connsiteY2" fmla="*/ 78815 h 85959"/>
                <a:gd name="connsiteX3" fmla="*/ 35719 w 96100"/>
                <a:gd name="connsiteY3" fmla="*/ 76434 h 85959"/>
                <a:gd name="connsiteX4" fmla="*/ 45244 w 96100"/>
                <a:gd name="connsiteY4" fmla="*/ 47859 h 85959"/>
                <a:gd name="connsiteX5" fmla="*/ 57150 w 96100"/>
                <a:gd name="connsiteY5" fmla="*/ 45478 h 85959"/>
                <a:gd name="connsiteX6" fmla="*/ 64294 w 96100"/>
                <a:gd name="connsiteY6" fmla="*/ 35953 h 85959"/>
                <a:gd name="connsiteX7" fmla="*/ 66675 w 96100"/>
                <a:gd name="connsiteY7" fmla="*/ 26428 h 85959"/>
                <a:gd name="connsiteX8" fmla="*/ 76200 w 96100"/>
                <a:gd name="connsiteY8" fmla="*/ 24047 h 85959"/>
                <a:gd name="connsiteX9" fmla="*/ 83344 w 96100"/>
                <a:gd name="connsiteY9" fmla="*/ 19284 h 85959"/>
                <a:gd name="connsiteX10" fmla="*/ 95250 w 96100"/>
                <a:gd name="connsiteY10" fmla="*/ 12140 h 85959"/>
                <a:gd name="connsiteX11" fmla="*/ 64294 w 96100"/>
                <a:gd name="connsiteY11" fmla="*/ 9759 h 85959"/>
                <a:gd name="connsiteX12" fmla="*/ 9525 w 96100"/>
                <a:gd name="connsiteY12" fmla="*/ 4997 h 85959"/>
                <a:gd name="connsiteX13" fmla="*/ 0 w 96100"/>
                <a:gd name="connsiteY13" fmla="*/ 2615 h 85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6100" h="85959">
                  <a:moveTo>
                    <a:pt x="2382" y="85959"/>
                  </a:moveTo>
                  <a:cubicBezTo>
                    <a:pt x="7938" y="85165"/>
                    <a:pt x="13674" y="85191"/>
                    <a:pt x="19050" y="83578"/>
                  </a:cubicBezTo>
                  <a:cubicBezTo>
                    <a:pt x="21791" y="82756"/>
                    <a:pt x="23563" y="79942"/>
                    <a:pt x="26194" y="78815"/>
                  </a:cubicBezTo>
                  <a:cubicBezTo>
                    <a:pt x="29202" y="77526"/>
                    <a:pt x="32544" y="77228"/>
                    <a:pt x="35719" y="76434"/>
                  </a:cubicBezTo>
                  <a:cubicBezTo>
                    <a:pt x="35793" y="76136"/>
                    <a:pt x="40565" y="51202"/>
                    <a:pt x="45244" y="47859"/>
                  </a:cubicBezTo>
                  <a:cubicBezTo>
                    <a:pt x="48537" y="45507"/>
                    <a:pt x="53181" y="46272"/>
                    <a:pt x="57150" y="45478"/>
                  </a:cubicBezTo>
                  <a:cubicBezTo>
                    <a:pt x="59531" y="42303"/>
                    <a:pt x="62519" y="39503"/>
                    <a:pt x="64294" y="35953"/>
                  </a:cubicBezTo>
                  <a:cubicBezTo>
                    <a:pt x="65758" y="33026"/>
                    <a:pt x="64361" y="28742"/>
                    <a:pt x="66675" y="26428"/>
                  </a:cubicBezTo>
                  <a:cubicBezTo>
                    <a:pt x="68989" y="24114"/>
                    <a:pt x="73025" y="24841"/>
                    <a:pt x="76200" y="24047"/>
                  </a:cubicBezTo>
                  <a:cubicBezTo>
                    <a:pt x="78581" y="22459"/>
                    <a:pt x="80917" y="20801"/>
                    <a:pt x="83344" y="19284"/>
                  </a:cubicBezTo>
                  <a:cubicBezTo>
                    <a:pt x="87269" y="16831"/>
                    <a:pt x="99390" y="14210"/>
                    <a:pt x="95250" y="12140"/>
                  </a:cubicBezTo>
                  <a:cubicBezTo>
                    <a:pt x="85993" y="7512"/>
                    <a:pt x="74607" y="10618"/>
                    <a:pt x="64294" y="9759"/>
                  </a:cubicBezTo>
                  <a:lnTo>
                    <a:pt x="9525" y="4997"/>
                  </a:lnTo>
                  <a:cubicBezTo>
                    <a:pt x="1448" y="-389"/>
                    <a:pt x="4406" y="-1789"/>
                    <a:pt x="0" y="2615"/>
                  </a:cubicBezTo>
                </a:path>
              </a:pathLst>
            </a:custGeom>
            <a:noFill/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1" name="Freihandform: Form 30">
              <a:extLst>
                <a:ext uri="{FF2B5EF4-FFF2-40B4-BE49-F238E27FC236}">
                  <a16:creationId xmlns:a16="http://schemas.microsoft.com/office/drawing/2014/main" id="{C50EBD6C-065C-C962-67FB-CF950CA44A5F}"/>
                </a:ext>
              </a:extLst>
            </p:cNvPr>
            <p:cNvSpPr/>
            <p:nvPr/>
          </p:nvSpPr>
          <p:spPr>
            <a:xfrm>
              <a:off x="9263063" y="5505450"/>
              <a:ext cx="124119" cy="952500"/>
            </a:xfrm>
            <a:custGeom>
              <a:avLst/>
              <a:gdLst>
                <a:gd name="connsiteX0" fmla="*/ 0 w 124119"/>
                <a:gd name="connsiteY0" fmla="*/ 952500 h 952500"/>
                <a:gd name="connsiteX1" fmla="*/ 11906 w 124119"/>
                <a:gd name="connsiteY1" fmla="*/ 950119 h 952500"/>
                <a:gd name="connsiteX2" fmla="*/ 19050 w 124119"/>
                <a:gd name="connsiteY2" fmla="*/ 942975 h 952500"/>
                <a:gd name="connsiteX3" fmla="*/ 45243 w 124119"/>
                <a:gd name="connsiteY3" fmla="*/ 940594 h 952500"/>
                <a:gd name="connsiteX4" fmla="*/ 69056 w 124119"/>
                <a:gd name="connsiteY4" fmla="*/ 926306 h 952500"/>
                <a:gd name="connsiteX5" fmla="*/ 78581 w 124119"/>
                <a:gd name="connsiteY5" fmla="*/ 921544 h 952500"/>
                <a:gd name="connsiteX6" fmla="*/ 97631 w 124119"/>
                <a:gd name="connsiteY6" fmla="*/ 916781 h 952500"/>
                <a:gd name="connsiteX7" fmla="*/ 102393 w 124119"/>
                <a:gd name="connsiteY7" fmla="*/ 857250 h 952500"/>
                <a:gd name="connsiteX8" fmla="*/ 104775 w 124119"/>
                <a:gd name="connsiteY8" fmla="*/ 835819 h 952500"/>
                <a:gd name="connsiteX9" fmla="*/ 102393 w 124119"/>
                <a:gd name="connsiteY9" fmla="*/ 776288 h 952500"/>
                <a:gd name="connsiteX10" fmla="*/ 97631 w 124119"/>
                <a:gd name="connsiteY10" fmla="*/ 711994 h 952500"/>
                <a:gd name="connsiteX11" fmla="*/ 102393 w 124119"/>
                <a:gd name="connsiteY11" fmla="*/ 609600 h 952500"/>
                <a:gd name="connsiteX12" fmla="*/ 111918 w 124119"/>
                <a:gd name="connsiteY12" fmla="*/ 561975 h 952500"/>
                <a:gd name="connsiteX13" fmla="*/ 114300 w 124119"/>
                <a:gd name="connsiteY13" fmla="*/ 545306 h 952500"/>
                <a:gd name="connsiteX14" fmla="*/ 116681 w 124119"/>
                <a:gd name="connsiteY14" fmla="*/ 526256 h 952500"/>
                <a:gd name="connsiteX15" fmla="*/ 121443 w 124119"/>
                <a:gd name="connsiteY15" fmla="*/ 516731 h 952500"/>
                <a:gd name="connsiteX16" fmla="*/ 121443 w 124119"/>
                <a:gd name="connsiteY16" fmla="*/ 478631 h 952500"/>
                <a:gd name="connsiteX17" fmla="*/ 114300 w 124119"/>
                <a:gd name="connsiteY17" fmla="*/ 450056 h 952500"/>
                <a:gd name="connsiteX18" fmla="*/ 107156 w 124119"/>
                <a:gd name="connsiteY18" fmla="*/ 438150 h 952500"/>
                <a:gd name="connsiteX19" fmla="*/ 102393 w 124119"/>
                <a:gd name="connsiteY19" fmla="*/ 411956 h 952500"/>
                <a:gd name="connsiteX20" fmla="*/ 97631 w 124119"/>
                <a:gd name="connsiteY20" fmla="*/ 233363 h 952500"/>
                <a:gd name="connsiteX21" fmla="*/ 102393 w 124119"/>
                <a:gd name="connsiteY21" fmla="*/ 183356 h 952500"/>
                <a:gd name="connsiteX22" fmla="*/ 111918 w 124119"/>
                <a:gd name="connsiteY22" fmla="*/ 169069 h 952500"/>
                <a:gd name="connsiteX23" fmla="*/ 114300 w 124119"/>
                <a:gd name="connsiteY23" fmla="*/ 159544 h 952500"/>
                <a:gd name="connsiteX24" fmla="*/ 119062 w 124119"/>
                <a:gd name="connsiteY24" fmla="*/ 147638 h 952500"/>
                <a:gd name="connsiteX25" fmla="*/ 116681 w 124119"/>
                <a:gd name="connsiteY25" fmla="*/ 71438 h 952500"/>
                <a:gd name="connsiteX26" fmla="*/ 111918 w 124119"/>
                <a:gd name="connsiteY26" fmla="*/ 61913 h 952500"/>
                <a:gd name="connsiteX27" fmla="*/ 107156 w 124119"/>
                <a:gd name="connsiteY27" fmla="*/ 47625 h 952500"/>
                <a:gd name="connsiteX28" fmla="*/ 97631 w 124119"/>
                <a:gd name="connsiteY28" fmla="*/ 28575 h 952500"/>
                <a:gd name="connsiteX29" fmla="*/ 95250 w 124119"/>
                <a:gd name="connsiteY29" fmla="*/ 0 h 952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24119" h="952500">
                  <a:moveTo>
                    <a:pt x="0" y="952500"/>
                  </a:moveTo>
                  <a:cubicBezTo>
                    <a:pt x="3969" y="951706"/>
                    <a:pt x="8286" y="951929"/>
                    <a:pt x="11906" y="950119"/>
                  </a:cubicBezTo>
                  <a:cubicBezTo>
                    <a:pt x="14918" y="948613"/>
                    <a:pt x="15812" y="943900"/>
                    <a:pt x="19050" y="942975"/>
                  </a:cubicBezTo>
                  <a:cubicBezTo>
                    <a:pt x="27480" y="940566"/>
                    <a:pt x="36512" y="941388"/>
                    <a:pt x="45243" y="940594"/>
                  </a:cubicBezTo>
                  <a:cubicBezTo>
                    <a:pt x="53181" y="935831"/>
                    <a:pt x="60776" y="930445"/>
                    <a:pt x="69056" y="926306"/>
                  </a:cubicBezTo>
                  <a:cubicBezTo>
                    <a:pt x="72231" y="924719"/>
                    <a:pt x="75213" y="922667"/>
                    <a:pt x="78581" y="921544"/>
                  </a:cubicBezTo>
                  <a:cubicBezTo>
                    <a:pt x="84791" y="919474"/>
                    <a:pt x="97631" y="916781"/>
                    <a:pt x="97631" y="916781"/>
                  </a:cubicBezTo>
                  <a:cubicBezTo>
                    <a:pt x="102734" y="875954"/>
                    <a:pt x="97428" y="921786"/>
                    <a:pt x="102393" y="857250"/>
                  </a:cubicBezTo>
                  <a:cubicBezTo>
                    <a:pt x="102944" y="850084"/>
                    <a:pt x="103981" y="842963"/>
                    <a:pt x="104775" y="835819"/>
                  </a:cubicBezTo>
                  <a:cubicBezTo>
                    <a:pt x="103981" y="815975"/>
                    <a:pt x="103537" y="796115"/>
                    <a:pt x="102393" y="776288"/>
                  </a:cubicBezTo>
                  <a:cubicBezTo>
                    <a:pt x="101155" y="754834"/>
                    <a:pt x="97631" y="711994"/>
                    <a:pt x="97631" y="711994"/>
                  </a:cubicBezTo>
                  <a:cubicBezTo>
                    <a:pt x="97707" y="709717"/>
                    <a:pt x="99336" y="629778"/>
                    <a:pt x="102393" y="609600"/>
                  </a:cubicBezTo>
                  <a:cubicBezTo>
                    <a:pt x="104818" y="593593"/>
                    <a:pt x="108970" y="577894"/>
                    <a:pt x="111918" y="561975"/>
                  </a:cubicBezTo>
                  <a:cubicBezTo>
                    <a:pt x="112940" y="556456"/>
                    <a:pt x="113558" y="550870"/>
                    <a:pt x="114300" y="545306"/>
                  </a:cubicBezTo>
                  <a:cubicBezTo>
                    <a:pt x="115146" y="538963"/>
                    <a:pt x="115129" y="532464"/>
                    <a:pt x="116681" y="526256"/>
                  </a:cubicBezTo>
                  <a:cubicBezTo>
                    <a:pt x="117542" y="522812"/>
                    <a:pt x="119856" y="519906"/>
                    <a:pt x="121443" y="516731"/>
                  </a:cubicBezTo>
                  <a:cubicBezTo>
                    <a:pt x="125310" y="497402"/>
                    <a:pt x="124700" y="506314"/>
                    <a:pt x="121443" y="478631"/>
                  </a:cubicBezTo>
                  <a:cubicBezTo>
                    <a:pt x="120277" y="468721"/>
                    <a:pt x="118467" y="459224"/>
                    <a:pt x="114300" y="450056"/>
                  </a:cubicBezTo>
                  <a:cubicBezTo>
                    <a:pt x="112385" y="445843"/>
                    <a:pt x="109537" y="442119"/>
                    <a:pt x="107156" y="438150"/>
                  </a:cubicBezTo>
                  <a:cubicBezTo>
                    <a:pt x="106267" y="433704"/>
                    <a:pt x="102531" y="415688"/>
                    <a:pt x="102393" y="411956"/>
                  </a:cubicBezTo>
                  <a:cubicBezTo>
                    <a:pt x="100189" y="352445"/>
                    <a:pt x="97631" y="233363"/>
                    <a:pt x="97631" y="233363"/>
                  </a:cubicBezTo>
                  <a:cubicBezTo>
                    <a:pt x="99218" y="216694"/>
                    <a:pt x="98761" y="199702"/>
                    <a:pt x="102393" y="183356"/>
                  </a:cubicBezTo>
                  <a:cubicBezTo>
                    <a:pt x="103635" y="177769"/>
                    <a:pt x="109358" y="174188"/>
                    <a:pt x="111918" y="169069"/>
                  </a:cubicBezTo>
                  <a:cubicBezTo>
                    <a:pt x="113382" y="166142"/>
                    <a:pt x="113265" y="162649"/>
                    <a:pt x="114300" y="159544"/>
                  </a:cubicBezTo>
                  <a:cubicBezTo>
                    <a:pt x="115652" y="155489"/>
                    <a:pt x="117475" y="151607"/>
                    <a:pt x="119062" y="147638"/>
                  </a:cubicBezTo>
                  <a:cubicBezTo>
                    <a:pt x="124357" y="115861"/>
                    <a:pt x="123905" y="125615"/>
                    <a:pt x="116681" y="71438"/>
                  </a:cubicBezTo>
                  <a:cubicBezTo>
                    <a:pt x="116212" y="67919"/>
                    <a:pt x="113236" y="65209"/>
                    <a:pt x="111918" y="61913"/>
                  </a:cubicBezTo>
                  <a:cubicBezTo>
                    <a:pt x="110054" y="57252"/>
                    <a:pt x="109233" y="52195"/>
                    <a:pt x="107156" y="47625"/>
                  </a:cubicBezTo>
                  <a:cubicBezTo>
                    <a:pt x="93098" y="16696"/>
                    <a:pt x="104525" y="49260"/>
                    <a:pt x="97631" y="28575"/>
                  </a:cubicBezTo>
                  <a:cubicBezTo>
                    <a:pt x="95178" y="1591"/>
                    <a:pt x="95250" y="11148"/>
                    <a:pt x="95250" y="0"/>
                  </a:cubicBezTo>
                </a:path>
              </a:pathLst>
            </a:custGeom>
            <a:noFill/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2" name="Freihandform: Form 31">
              <a:extLst>
                <a:ext uri="{FF2B5EF4-FFF2-40B4-BE49-F238E27FC236}">
                  <a16:creationId xmlns:a16="http://schemas.microsoft.com/office/drawing/2014/main" id="{808549D2-4926-C117-1505-1CCDE35EF287}"/>
                </a:ext>
              </a:extLst>
            </p:cNvPr>
            <p:cNvSpPr/>
            <p:nvPr/>
          </p:nvSpPr>
          <p:spPr>
            <a:xfrm>
              <a:off x="9260681" y="5579269"/>
              <a:ext cx="16669" cy="871537"/>
            </a:xfrm>
            <a:custGeom>
              <a:avLst/>
              <a:gdLst>
                <a:gd name="connsiteX0" fmla="*/ 7144 w 16669"/>
                <a:gd name="connsiteY0" fmla="*/ 0 h 871537"/>
                <a:gd name="connsiteX1" fmla="*/ 9525 w 16669"/>
                <a:gd name="connsiteY1" fmla="*/ 109537 h 871537"/>
                <a:gd name="connsiteX2" fmla="*/ 0 w 16669"/>
                <a:gd name="connsiteY2" fmla="*/ 142875 h 871537"/>
                <a:gd name="connsiteX3" fmla="*/ 2382 w 16669"/>
                <a:gd name="connsiteY3" fmla="*/ 169069 h 871537"/>
                <a:gd name="connsiteX4" fmla="*/ 7144 w 16669"/>
                <a:gd name="connsiteY4" fmla="*/ 200025 h 871537"/>
                <a:gd name="connsiteX5" fmla="*/ 11907 w 16669"/>
                <a:gd name="connsiteY5" fmla="*/ 214312 h 871537"/>
                <a:gd name="connsiteX6" fmla="*/ 16669 w 16669"/>
                <a:gd name="connsiteY6" fmla="*/ 378619 h 871537"/>
                <a:gd name="connsiteX7" fmla="*/ 14288 w 16669"/>
                <a:gd name="connsiteY7" fmla="*/ 409575 h 871537"/>
                <a:gd name="connsiteX8" fmla="*/ 4763 w 16669"/>
                <a:gd name="connsiteY8" fmla="*/ 433387 h 871537"/>
                <a:gd name="connsiteX9" fmla="*/ 2382 w 16669"/>
                <a:gd name="connsiteY9" fmla="*/ 514350 h 871537"/>
                <a:gd name="connsiteX10" fmla="*/ 4763 w 16669"/>
                <a:gd name="connsiteY10" fmla="*/ 566737 h 871537"/>
                <a:gd name="connsiteX11" fmla="*/ 7144 w 16669"/>
                <a:gd name="connsiteY11" fmla="*/ 583406 h 871537"/>
                <a:gd name="connsiteX12" fmla="*/ 11907 w 16669"/>
                <a:gd name="connsiteY12" fmla="*/ 592931 h 871537"/>
                <a:gd name="connsiteX13" fmla="*/ 14288 w 16669"/>
                <a:gd name="connsiteY13" fmla="*/ 621506 h 871537"/>
                <a:gd name="connsiteX14" fmla="*/ 7144 w 16669"/>
                <a:gd name="connsiteY14" fmla="*/ 659606 h 871537"/>
                <a:gd name="connsiteX15" fmla="*/ 4763 w 16669"/>
                <a:gd name="connsiteY15" fmla="*/ 692944 h 871537"/>
                <a:gd name="connsiteX16" fmla="*/ 0 w 16669"/>
                <a:gd name="connsiteY16" fmla="*/ 707231 h 871537"/>
                <a:gd name="connsiteX17" fmla="*/ 4763 w 16669"/>
                <a:gd name="connsiteY17" fmla="*/ 781050 h 871537"/>
                <a:gd name="connsiteX18" fmla="*/ 9525 w 16669"/>
                <a:gd name="connsiteY18" fmla="*/ 792956 h 871537"/>
                <a:gd name="connsiteX19" fmla="*/ 11907 w 16669"/>
                <a:gd name="connsiteY19" fmla="*/ 802481 h 871537"/>
                <a:gd name="connsiteX20" fmla="*/ 7144 w 16669"/>
                <a:gd name="connsiteY20" fmla="*/ 823912 h 871537"/>
                <a:gd name="connsiteX21" fmla="*/ 2382 w 16669"/>
                <a:gd name="connsiteY21" fmla="*/ 833437 h 871537"/>
                <a:gd name="connsiteX22" fmla="*/ 0 w 16669"/>
                <a:gd name="connsiteY22" fmla="*/ 842962 h 871537"/>
                <a:gd name="connsiteX23" fmla="*/ 4763 w 16669"/>
                <a:gd name="connsiteY23" fmla="*/ 871537 h 871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6669" h="871537">
                  <a:moveTo>
                    <a:pt x="7144" y="0"/>
                  </a:moveTo>
                  <a:cubicBezTo>
                    <a:pt x="10230" y="46277"/>
                    <a:pt x="14742" y="67803"/>
                    <a:pt x="9525" y="109537"/>
                  </a:cubicBezTo>
                  <a:cubicBezTo>
                    <a:pt x="8328" y="119110"/>
                    <a:pt x="3165" y="133382"/>
                    <a:pt x="0" y="142875"/>
                  </a:cubicBezTo>
                  <a:cubicBezTo>
                    <a:pt x="794" y="151606"/>
                    <a:pt x="1464" y="160350"/>
                    <a:pt x="2382" y="169069"/>
                  </a:cubicBezTo>
                  <a:cubicBezTo>
                    <a:pt x="3210" y="176930"/>
                    <a:pt x="4808" y="191460"/>
                    <a:pt x="7144" y="200025"/>
                  </a:cubicBezTo>
                  <a:cubicBezTo>
                    <a:pt x="8465" y="204868"/>
                    <a:pt x="10319" y="209550"/>
                    <a:pt x="11907" y="214312"/>
                  </a:cubicBezTo>
                  <a:cubicBezTo>
                    <a:pt x="13663" y="261718"/>
                    <a:pt x="16669" y="335243"/>
                    <a:pt x="16669" y="378619"/>
                  </a:cubicBezTo>
                  <a:cubicBezTo>
                    <a:pt x="16669" y="388968"/>
                    <a:pt x="16486" y="399462"/>
                    <a:pt x="14288" y="409575"/>
                  </a:cubicBezTo>
                  <a:cubicBezTo>
                    <a:pt x="12472" y="417929"/>
                    <a:pt x="4763" y="433387"/>
                    <a:pt x="4763" y="433387"/>
                  </a:cubicBezTo>
                  <a:cubicBezTo>
                    <a:pt x="3969" y="460375"/>
                    <a:pt x="2382" y="487351"/>
                    <a:pt x="2382" y="514350"/>
                  </a:cubicBezTo>
                  <a:cubicBezTo>
                    <a:pt x="2382" y="531830"/>
                    <a:pt x="3560" y="549298"/>
                    <a:pt x="4763" y="566737"/>
                  </a:cubicBezTo>
                  <a:cubicBezTo>
                    <a:pt x="5149" y="572336"/>
                    <a:pt x="5667" y="577991"/>
                    <a:pt x="7144" y="583406"/>
                  </a:cubicBezTo>
                  <a:cubicBezTo>
                    <a:pt x="8078" y="586831"/>
                    <a:pt x="10319" y="589756"/>
                    <a:pt x="11907" y="592931"/>
                  </a:cubicBezTo>
                  <a:cubicBezTo>
                    <a:pt x="12701" y="602456"/>
                    <a:pt x="14288" y="611948"/>
                    <a:pt x="14288" y="621506"/>
                  </a:cubicBezTo>
                  <a:cubicBezTo>
                    <a:pt x="14288" y="638114"/>
                    <a:pt x="11454" y="644521"/>
                    <a:pt x="7144" y="659606"/>
                  </a:cubicBezTo>
                  <a:cubicBezTo>
                    <a:pt x="6350" y="670719"/>
                    <a:pt x="6416" y="681926"/>
                    <a:pt x="4763" y="692944"/>
                  </a:cubicBezTo>
                  <a:cubicBezTo>
                    <a:pt x="4018" y="697908"/>
                    <a:pt x="209" y="702215"/>
                    <a:pt x="0" y="707231"/>
                  </a:cubicBezTo>
                  <a:cubicBezTo>
                    <a:pt x="-60" y="708660"/>
                    <a:pt x="3466" y="773265"/>
                    <a:pt x="4763" y="781050"/>
                  </a:cubicBezTo>
                  <a:cubicBezTo>
                    <a:pt x="5466" y="785266"/>
                    <a:pt x="8173" y="788901"/>
                    <a:pt x="9525" y="792956"/>
                  </a:cubicBezTo>
                  <a:cubicBezTo>
                    <a:pt x="10560" y="796061"/>
                    <a:pt x="11113" y="799306"/>
                    <a:pt x="11907" y="802481"/>
                  </a:cubicBezTo>
                  <a:cubicBezTo>
                    <a:pt x="10319" y="809625"/>
                    <a:pt x="9296" y="816918"/>
                    <a:pt x="7144" y="823912"/>
                  </a:cubicBezTo>
                  <a:cubicBezTo>
                    <a:pt x="6100" y="827305"/>
                    <a:pt x="3628" y="830113"/>
                    <a:pt x="2382" y="833437"/>
                  </a:cubicBezTo>
                  <a:cubicBezTo>
                    <a:pt x="1233" y="836501"/>
                    <a:pt x="794" y="839787"/>
                    <a:pt x="0" y="842962"/>
                  </a:cubicBezTo>
                  <a:cubicBezTo>
                    <a:pt x="2484" y="870274"/>
                    <a:pt x="-3817" y="862957"/>
                    <a:pt x="4763" y="871537"/>
                  </a:cubicBezTo>
                </a:path>
              </a:pathLst>
            </a:custGeom>
            <a:noFill/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14588729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0"/>
          <p:cNvSpPr>
            <a:spLocks/>
          </p:cNvSpPr>
          <p:nvPr/>
        </p:nvSpPr>
        <p:spPr bwMode="auto">
          <a:xfrm>
            <a:off x="2530690" y="1719324"/>
            <a:ext cx="739372" cy="528089"/>
          </a:xfrm>
          <a:custGeom>
            <a:avLst/>
            <a:gdLst>
              <a:gd name="T0" fmla="*/ 48 w 192"/>
              <a:gd name="T1" fmla="*/ 0 h 192"/>
              <a:gd name="T2" fmla="*/ 0 w 192"/>
              <a:gd name="T3" fmla="*/ 48 h 192"/>
              <a:gd name="T4" fmla="*/ 48 w 192"/>
              <a:gd name="T5" fmla="*/ 144 h 192"/>
              <a:gd name="T6" fmla="*/ 96 w 192"/>
              <a:gd name="T7" fmla="*/ 192 h 192"/>
              <a:gd name="T8" fmla="*/ 144 w 192"/>
              <a:gd name="T9" fmla="*/ 144 h 192"/>
              <a:gd name="T10" fmla="*/ 192 w 192"/>
              <a:gd name="T11" fmla="*/ 96 h 192"/>
              <a:gd name="T12" fmla="*/ 192 w 192"/>
              <a:gd name="T13" fmla="*/ 48 h 192"/>
              <a:gd name="T14" fmla="*/ 144 w 192"/>
              <a:gd name="T15" fmla="*/ 48 h 192"/>
              <a:gd name="T16" fmla="*/ 96 w 192"/>
              <a:gd name="T17" fmla="*/ 0 h 192"/>
              <a:gd name="T18" fmla="*/ 48 w 192"/>
              <a:gd name="T19" fmla="*/ 0 h 192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92"/>
              <a:gd name="T31" fmla="*/ 0 h 192"/>
              <a:gd name="T32" fmla="*/ 192 w 192"/>
              <a:gd name="T33" fmla="*/ 192 h 192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92" h="192">
                <a:moveTo>
                  <a:pt x="48" y="0"/>
                </a:moveTo>
                <a:lnTo>
                  <a:pt x="0" y="48"/>
                </a:lnTo>
                <a:lnTo>
                  <a:pt x="48" y="144"/>
                </a:lnTo>
                <a:lnTo>
                  <a:pt x="96" y="192"/>
                </a:lnTo>
                <a:lnTo>
                  <a:pt x="144" y="144"/>
                </a:lnTo>
                <a:lnTo>
                  <a:pt x="192" y="96"/>
                </a:lnTo>
                <a:lnTo>
                  <a:pt x="192" y="48"/>
                </a:lnTo>
                <a:lnTo>
                  <a:pt x="144" y="48"/>
                </a:lnTo>
                <a:lnTo>
                  <a:pt x="96" y="0"/>
                </a:lnTo>
                <a:lnTo>
                  <a:pt x="48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da-DK"/>
          </a:p>
        </p:txBody>
      </p:sp>
      <p:sp>
        <p:nvSpPr>
          <p:cNvPr id="6" name="Freeform 11"/>
          <p:cNvSpPr>
            <a:spLocks/>
          </p:cNvSpPr>
          <p:nvPr/>
        </p:nvSpPr>
        <p:spPr bwMode="auto">
          <a:xfrm>
            <a:off x="5049175" y="2866268"/>
            <a:ext cx="739372" cy="528089"/>
          </a:xfrm>
          <a:custGeom>
            <a:avLst/>
            <a:gdLst>
              <a:gd name="T0" fmla="*/ 48 w 192"/>
              <a:gd name="T1" fmla="*/ 0 h 192"/>
              <a:gd name="T2" fmla="*/ 0 w 192"/>
              <a:gd name="T3" fmla="*/ 48 h 192"/>
              <a:gd name="T4" fmla="*/ 48 w 192"/>
              <a:gd name="T5" fmla="*/ 144 h 192"/>
              <a:gd name="T6" fmla="*/ 96 w 192"/>
              <a:gd name="T7" fmla="*/ 192 h 192"/>
              <a:gd name="T8" fmla="*/ 144 w 192"/>
              <a:gd name="T9" fmla="*/ 144 h 192"/>
              <a:gd name="T10" fmla="*/ 192 w 192"/>
              <a:gd name="T11" fmla="*/ 96 h 192"/>
              <a:gd name="T12" fmla="*/ 192 w 192"/>
              <a:gd name="T13" fmla="*/ 48 h 192"/>
              <a:gd name="T14" fmla="*/ 144 w 192"/>
              <a:gd name="T15" fmla="*/ 48 h 192"/>
              <a:gd name="T16" fmla="*/ 96 w 192"/>
              <a:gd name="T17" fmla="*/ 0 h 192"/>
              <a:gd name="T18" fmla="*/ 48 w 192"/>
              <a:gd name="T19" fmla="*/ 0 h 192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92"/>
              <a:gd name="T31" fmla="*/ 0 h 192"/>
              <a:gd name="T32" fmla="*/ 192 w 192"/>
              <a:gd name="T33" fmla="*/ 192 h 192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92" h="192">
                <a:moveTo>
                  <a:pt x="48" y="0"/>
                </a:moveTo>
                <a:lnTo>
                  <a:pt x="0" y="48"/>
                </a:lnTo>
                <a:lnTo>
                  <a:pt x="48" y="144"/>
                </a:lnTo>
                <a:lnTo>
                  <a:pt x="96" y="192"/>
                </a:lnTo>
                <a:lnTo>
                  <a:pt x="144" y="144"/>
                </a:lnTo>
                <a:lnTo>
                  <a:pt x="192" y="96"/>
                </a:lnTo>
                <a:lnTo>
                  <a:pt x="192" y="48"/>
                </a:lnTo>
                <a:lnTo>
                  <a:pt x="144" y="48"/>
                </a:lnTo>
                <a:lnTo>
                  <a:pt x="96" y="0"/>
                </a:lnTo>
                <a:lnTo>
                  <a:pt x="48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da-DK"/>
          </a:p>
        </p:txBody>
      </p:sp>
      <p:sp>
        <p:nvSpPr>
          <p:cNvPr id="7" name="Freeform 12"/>
          <p:cNvSpPr>
            <a:spLocks/>
          </p:cNvSpPr>
          <p:nvPr/>
        </p:nvSpPr>
        <p:spPr bwMode="auto">
          <a:xfrm>
            <a:off x="2646217" y="3188072"/>
            <a:ext cx="739372" cy="528089"/>
          </a:xfrm>
          <a:custGeom>
            <a:avLst/>
            <a:gdLst>
              <a:gd name="T0" fmla="*/ 48 w 192"/>
              <a:gd name="T1" fmla="*/ 0 h 192"/>
              <a:gd name="T2" fmla="*/ 0 w 192"/>
              <a:gd name="T3" fmla="*/ 48 h 192"/>
              <a:gd name="T4" fmla="*/ 48 w 192"/>
              <a:gd name="T5" fmla="*/ 144 h 192"/>
              <a:gd name="T6" fmla="*/ 96 w 192"/>
              <a:gd name="T7" fmla="*/ 192 h 192"/>
              <a:gd name="T8" fmla="*/ 144 w 192"/>
              <a:gd name="T9" fmla="*/ 144 h 192"/>
              <a:gd name="T10" fmla="*/ 192 w 192"/>
              <a:gd name="T11" fmla="*/ 96 h 192"/>
              <a:gd name="T12" fmla="*/ 192 w 192"/>
              <a:gd name="T13" fmla="*/ 48 h 192"/>
              <a:gd name="T14" fmla="*/ 144 w 192"/>
              <a:gd name="T15" fmla="*/ 48 h 192"/>
              <a:gd name="T16" fmla="*/ 96 w 192"/>
              <a:gd name="T17" fmla="*/ 0 h 192"/>
              <a:gd name="T18" fmla="*/ 48 w 192"/>
              <a:gd name="T19" fmla="*/ 0 h 192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92"/>
              <a:gd name="T31" fmla="*/ 0 h 192"/>
              <a:gd name="T32" fmla="*/ 192 w 192"/>
              <a:gd name="T33" fmla="*/ 192 h 192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92" h="192">
                <a:moveTo>
                  <a:pt x="48" y="0"/>
                </a:moveTo>
                <a:lnTo>
                  <a:pt x="0" y="48"/>
                </a:lnTo>
                <a:lnTo>
                  <a:pt x="48" y="144"/>
                </a:lnTo>
                <a:lnTo>
                  <a:pt x="96" y="192"/>
                </a:lnTo>
                <a:lnTo>
                  <a:pt x="144" y="144"/>
                </a:lnTo>
                <a:lnTo>
                  <a:pt x="192" y="96"/>
                </a:lnTo>
                <a:lnTo>
                  <a:pt x="192" y="48"/>
                </a:lnTo>
                <a:lnTo>
                  <a:pt x="144" y="48"/>
                </a:lnTo>
                <a:lnTo>
                  <a:pt x="96" y="0"/>
                </a:lnTo>
                <a:lnTo>
                  <a:pt x="48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da-DK"/>
          </a:p>
        </p:txBody>
      </p:sp>
      <p:sp>
        <p:nvSpPr>
          <p:cNvPr id="8" name="Freeform 13"/>
          <p:cNvSpPr>
            <a:spLocks/>
          </p:cNvSpPr>
          <p:nvPr/>
        </p:nvSpPr>
        <p:spPr bwMode="auto">
          <a:xfrm>
            <a:off x="3131430" y="2057631"/>
            <a:ext cx="554529" cy="728873"/>
          </a:xfrm>
          <a:custGeom>
            <a:avLst/>
            <a:gdLst>
              <a:gd name="T0" fmla="*/ 48 w 144"/>
              <a:gd name="T1" fmla="*/ 26 h 265"/>
              <a:gd name="T2" fmla="*/ 0 w 144"/>
              <a:gd name="T3" fmla="*/ 26 h 265"/>
              <a:gd name="T4" fmla="*/ 0 w 144"/>
              <a:gd name="T5" fmla="*/ 122 h 265"/>
              <a:gd name="T6" fmla="*/ 24 w 144"/>
              <a:gd name="T7" fmla="*/ 230 h 265"/>
              <a:gd name="T8" fmla="*/ 54 w 144"/>
              <a:gd name="T9" fmla="*/ 260 h 265"/>
              <a:gd name="T10" fmla="*/ 90 w 144"/>
              <a:gd name="T11" fmla="*/ 254 h 265"/>
              <a:gd name="T12" fmla="*/ 96 w 144"/>
              <a:gd name="T13" fmla="*/ 218 h 265"/>
              <a:gd name="T14" fmla="*/ 144 w 144"/>
              <a:gd name="T15" fmla="*/ 170 h 265"/>
              <a:gd name="T16" fmla="*/ 144 w 144"/>
              <a:gd name="T17" fmla="*/ 122 h 265"/>
              <a:gd name="T18" fmla="*/ 96 w 144"/>
              <a:gd name="T19" fmla="*/ 74 h 265"/>
              <a:gd name="T20" fmla="*/ 48 w 144"/>
              <a:gd name="T21" fmla="*/ 26 h 265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44"/>
              <a:gd name="T34" fmla="*/ 0 h 265"/>
              <a:gd name="T35" fmla="*/ 144 w 144"/>
              <a:gd name="T36" fmla="*/ 265 h 265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44" h="265">
                <a:moveTo>
                  <a:pt x="48" y="26"/>
                </a:moveTo>
                <a:lnTo>
                  <a:pt x="0" y="26"/>
                </a:lnTo>
                <a:lnTo>
                  <a:pt x="0" y="122"/>
                </a:lnTo>
                <a:cubicBezTo>
                  <a:pt x="8" y="158"/>
                  <a:pt x="6" y="198"/>
                  <a:pt x="24" y="230"/>
                </a:cubicBezTo>
                <a:cubicBezTo>
                  <a:pt x="31" y="242"/>
                  <a:pt x="54" y="260"/>
                  <a:pt x="54" y="260"/>
                </a:cubicBezTo>
                <a:cubicBezTo>
                  <a:pt x="88" y="257"/>
                  <a:pt x="79" y="265"/>
                  <a:pt x="90" y="254"/>
                </a:cubicBezTo>
                <a:lnTo>
                  <a:pt x="96" y="218"/>
                </a:lnTo>
                <a:lnTo>
                  <a:pt x="144" y="170"/>
                </a:lnTo>
                <a:lnTo>
                  <a:pt x="144" y="122"/>
                </a:lnTo>
                <a:lnTo>
                  <a:pt x="96" y="74"/>
                </a:lnTo>
                <a:cubicBezTo>
                  <a:pt x="71" y="0"/>
                  <a:pt x="94" y="26"/>
                  <a:pt x="48" y="26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da-DK"/>
          </a:p>
        </p:txBody>
      </p:sp>
      <p:sp>
        <p:nvSpPr>
          <p:cNvPr id="9" name="Freeform 14"/>
          <p:cNvSpPr>
            <a:spLocks/>
          </p:cNvSpPr>
          <p:nvPr/>
        </p:nvSpPr>
        <p:spPr bwMode="auto">
          <a:xfrm>
            <a:off x="4991411" y="3287089"/>
            <a:ext cx="554529" cy="728873"/>
          </a:xfrm>
          <a:custGeom>
            <a:avLst/>
            <a:gdLst>
              <a:gd name="T0" fmla="*/ 48 w 144"/>
              <a:gd name="T1" fmla="*/ 26 h 265"/>
              <a:gd name="T2" fmla="*/ 0 w 144"/>
              <a:gd name="T3" fmla="*/ 26 h 265"/>
              <a:gd name="T4" fmla="*/ 0 w 144"/>
              <a:gd name="T5" fmla="*/ 122 h 265"/>
              <a:gd name="T6" fmla="*/ 24 w 144"/>
              <a:gd name="T7" fmla="*/ 230 h 265"/>
              <a:gd name="T8" fmla="*/ 54 w 144"/>
              <a:gd name="T9" fmla="*/ 260 h 265"/>
              <a:gd name="T10" fmla="*/ 90 w 144"/>
              <a:gd name="T11" fmla="*/ 254 h 265"/>
              <a:gd name="T12" fmla="*/ 96 w 144"/>
              <a:gd name="T13" fmla="*/ 218 h 265"/>
              <a:gd name="T14" fmla="*/ 144 w 144"/>
              <a:gd name="T15" fmla="*/ 170 h 265"/>
              <a:gd name="T16" fmla="*/ 144 w 144"/>
              <a:gd name="T17" fmla="*/ 122 h 265"/>
              <a:gd name="T18" fmla="*/ 96 w 144"/>
              <a:gd name="T19" fmla="*/ 74 h 265"/>
              <a:gd name="T20" fmla="*/ 48 w 144"/>
              <a:gd name="T21" fmla="*/ 26 h 265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44"/>
              <a:gd name="T34" fmla="*/ 0 h 265"/>
              <a:gd name="T35" fmla="*/ 144 w 144"/>
              <a:gd name="T36" fmla="*/ 265 h 265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44" h="265">
                <a:moveTo>
                  <a:pt x="48" y="26"/>
                </a:moveTo>
                <a:lnTo>
                  <a:pt x="0" y="26"/>
                </a:lnTo>
                <a:lnTo>
                  <a:pt x="0" y="122"/>
                </a:lnTo>
                <a:cubicBezTo>
                  <a:pt x="8" y="158"/>
                  <a:pt x="6" y="198"/>
                  <a:pt x="24" y="230"/>
                </a:cubicBezTo>
                <a:cubicBezTo>
                  <a:pt x="31" y="242"/>
                  <a:pt x="54" y="260"/>
                  <a:pt x="54" y="260"/>
                </a:cubicBezTo>
                <a:cubicBezTo>
                  <a:pt x="88" y="257"/>
                  <a:pt x="79" y="265"/>
                  <a:pt x="90" y="254"/>
                </a:cubicBezTo>
                <a:lnTo>
                  <a:pt x="96" y="218"/>
                </a:lnTo>
                <a:lnTo>
                  <a:pt x="144" y="170"/>
                </a:lnTo>
                <a:lnTo>
                  <a:pt x="144" y="122"/>
                </a:lnTo>
                <a:lnTo>
                  <a:pt x="96" y="74"/>
                </a:lnTo>
                <a:cubicBezTo>
                  <a:pt x="71" y="0"/>
                  <a:pt x="94" y="26"/>
                  <a:pt x="48" y="26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da-DK"/>
          </a:p>
        </p:txBody>
      </p:sp>
      <p:sp>
        <p:nvSpPr>
          <p:cNvPr id="10" name="Freeform 15"/>
          <p:cNvSpPr>
            <a:spLocks/>
          </p:cNvSpPr>
          <p:nvPr/>
        </p:nvSpPr>
        <p:spPr bwMode="auto">
          <a:xfrm>
            <a:off x="6886051" y="2566467"/>
            <a:ext cx="554529" cy="728873"/>
          </a:xfrm>
          <a:custGeom>
            <a:avLst/>
            <a:gdLst>
              <a:gd name="T0" fmla="*/ 48 w 144"/>
              <a:gd name="T1" fmla="*/ 26 h 265"/>
              <a:gd name="T2" fmla="*/ 0 w 144"/>
              <a:gd name="T3" fmla="*/ 26 h 265"/>
              <a:gd name="T4" fmla="*/ 0 w 144"/>
              <a:gd name="T5" fmla="*/ 122 h 265"/>
              <a:gd name="T6" fmla="*/ 24 w 144"/>
              <a:gd name="T7" fmla="*/ 230 h 265"/>
              <a:gd name="T8" fmla="*/ 54 w 144"/>
              <a:gd name="T9" fmla="*/ 260 h 265"/>
              <a:gd name="T10" fmla="*/ 90 w 144"/>
              <a:gd name="T11" fmla="*/ 254 h 265"/>
              <a:gd name="T12" fmla="*/ 96 w 144"/>
              <a:gd name="T13" fmla="*/ 218 h 265"/>
              <a:gd name="T14" fmla="*/ 144 w 144"/>
              <a:gd name="T15" fmla="*/ 170 h 265"/>
              <a:gd name="T16" fmla="*/ 144 w 144"/>
              <a:gd name="T17" fmla="*/ 122 h 265"/>
              <a:gd name="T18" fmla="*/ 96 w 144"/>
              <a:gd name="T19" fmla="*/ 74 h 265"/>
              <a:gd name="T20" fmla="*/ 48 w 144"/>
              <a:gd name="T21" fmla="*/ 26 h 265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44"/>
              <a:gd name="T34" fmla="*/ 0 h 265"/>
              <a:gd name="T35" fmla="*/ 144 w 144"/>
              <a:gd name="T36" fmla="*/ 265 h 265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44" h="265">
                <a:moveTo>
                  <a:pt x="48" y="26"/>
                </a:moveTo>
                <a:lnTo>
                  <a:pt x="0" y="26"/>
                </a:lnTo>
                <a:lnTo>
                  <a:pt x="0" y="122"/>
                </a:lnTo>
                <a:cubicBezTo>
                  <a:pt x="8" y="158"/>
                  <a:pt x="6" y="198"/>
                  <a:pt x="24" y="230"/>
                </a:cubicBezTo>
                <a:cubicBezTo>
                  <a:pt x="31" y="242"/>
                  <a:pt x="54" y="260"/>
                  <a:pt x="54" y="260"/>
                </a:cubicBezTo>
                <a:cubicBezTo>
                  <a:pt x="88" y="257"/>
                  <a:pt x="79" y="265"/>
                  <a:pt x="90" y="254"/>
                </a:cubicBezTo>
                <a:lnTo>
                  <a:pt x="96" y="218"/>
                </a:lnTo>
                <a:lnTo>
                  <a:pt x="144" y="170"/>
                </a:lnTo>
                <a:lnTo>
                  <a:pt x="144" y="122"/>
                </a:lnTo>
                <a:lnTo>
                  <a:pt x="96" y="74"/>
                </a:lnTo>
                <a:cubicBezTo>
                  <a:pt x="71" y="0"/>
                  <a:pt x="94" y="26"/>
                  <a:pt x="48" y="26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da-DK"/>
          </a:p>
        </p:txBody>
      </p:sp>
      <p:sp>
        <p:nvSpPr>
          <p:cNvPr id="11" name="Freeform 16"/>
          <p:cNvSpPr>
            <a:spLocks/>
          </p:cNvSpPr>
          <p:nvPr/>
        </p:nvSpPr>
        <p:spPr bwMode="auto">
          <a:xfrm>
            <a:off x="2461374" y="2626977"/>
            <a:ext cx="924215" cy="528089"/>
          </a:xfrm>
          <a:custGeom>
            <a:avLst/>
            <a:gdLst>
              <a:gd name="T0" fmla="*/ 123 w 192"/>
              <a:gd name="T1" fmla="*/ 24 h 144"/>
              <a:gd name="T2" fmla="*/ 87 w 192"/>
              <a:gd name="T3" fmla="*/ 6 h 144"/>
              <a:gd name="T4" fmla="*/ 48 w 192"/>
              <a:gd name="T5" fmla="*/ 0 h 144"/>
              <a:gd name="T6" fmla="*/ 0 w 192"/>
              <a:gd name="T7" fmla="*/ 48 h 144"/>
              <a:gd name="T8" fmla="*/ 0 w 192"/>
              <a:gd name="T9" fmla="*/ 96 h 144"/>
              <a:gd name="T10" fmla="*/ 48 w 192"/>
              <a:gd name="T11" fmla="*/ 144 h 144"/>
              <a:gd name="T12" fmla="*/ 144 w 192"/>
              <a:gd name="T13" fmla="*/ 144 h 144"/>
              <a:gd name="T14" fmla="*/ 192 w 192"/>
              <a:gd name="T15" fmla="*/ 96 h 144"/>
              <a:gd name="T16" fmla="*/ 192 w 192"/>
              <a:gd name="T17" fmla="*/ 48 h 144"/>
              <a:gd name="T18" fmla="*/ 123 w 192"/>
              <a:gd name="T19" fmla="*/ 24 h 14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92"/>
              <a:gd name="T31" fmla="*/ 0 h 144"/>
              <a:gd name="T32" fmla="*/ 192 w 192"/>
              <a:gd name="T33" fmla="*/ 144 h 14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92" h="144">
                <a:moveTo>
                  <a:pt x="123" y="24"/>
                </a:moveTo>
                <a:cubicBezTo>
                  <a:pt x="118" y="10"/>
                  <a:pt x="101" y="6"/>
                  <a:pt x="87" y="6"/>
                </a:cubicBezTo>
                <a:lnTo>
                  <a:pt x="48" y="0"/>
                </a:lnTo>
                <a:lnTo>
                  <a:pt x="0" y="48"/>
                </a:lnTo>
                <a:lnTo>
                  <a:pt x="0" y="96"/>
                </a:lnTo>
                <a:lnTo>
                  <a:pt x="48" y="144"/>
                </a:lnTo>
                <a:lnTo>
                  <a:pt x="144" y="144"/>
                </a:lnTo>
                <a:lnTo>
                  <a:pt x="192" y="96"/>
                </a:lnTo>
                <a:lnTo>
                  <a:pt x="192" y="48"/>
                </a:lnTo>
                <a:cubicBezTo>
                  <a:pt x="174" y="30"/>
                  <a:pt x="148" y="24"/>
                  <a:pt x="123" y="24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da-DK"/>
          </a:p>
        </p:txBody>
      </p:sp>
      <p:sp>
        <p:nvSpPr>
          <p:cNvPr id="12" name="Freeform 17"/>
          <p:cNvSpPr>
            <a:spLocks/>
          </p:cNvSpPr>
          <p:nvPr/>
        </p:nvSpPr>
        <p:spPr bwMode="auto">
          <a:xfrm>
            <a:off x="4667936" y="2280419"/>
            <a:ext cx="924215" cy="528089"/>
          </a:xfrm>
          <a:custGeom>
            <a:avLst/>
            <a:gdLst>
              <a:gd name="T0" fmla="*/ 123 w 192"/>
              <a:gd name="T1" fmla="*/ 24 h 144"/>
              <a:gd name="T2" fmla="*/ 87 w 192"/>
              <a:gd name="T3" fmla="*/ 6 h 144"/>
              <a:gd name="T4" fmla="*/ 48 w 192"/>
              <a:gd name="T5" fmla="*/ 0 h 144"/>
              <a:gd name="T6" fmla="*/ 0 w 192"/>
              <a:gd name="T7" fmla="*/ 48 h 144"/>
              <a:gd name="T8" fmla="*/ 0 w 192"/>
              <a:gd name="T9" fmla="*/ 96 h 144"/>
              <a:gd name="T10" fmla="*/ 48 w 192"/>
              <a:gd name="T11" fmla="*/ 144 h 144"/>
              <a:gd name="T12" fmla="*/ 144 w 192"/>
              <a:gd name="T13" fmla="*/ 144 h 144"/>
              <a:gd name="T14" fmla="*/ 192 w 192"/>
              <a:gd name="T15" fmla="*/ 96 h 144"/>
              <a:gd name="T16" fmla="*/ 192 w 192"/>
              <a:gd name="T17" fmla="*/ 48 h 144"/>
              <a:gd name="T18" fmla="*/ 123 w 192"/>
              <a:gd name="T19" fmla="*/ 24 h 14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92"/>
              <a:gd name="T31" fmla="*/ 0 h 144"/>
              <a:gd name="T32" fmla="*/ 192 w 192"/>
              <a:gd name="T33" fmla="*/ 144 h 14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92" h="144">
                <a:moveTo>
                  <a:pt x="123" y="24"/>
                </a:moveTo>
                <a:cubicBezTo>
                  <a:pt x="118" y="10"/>
                  <a:pt x="101" y="6"/>
                  <a:pt x="87" y="6"/>
                </a:cubicBezTo>
                <a:lnTo>
                  <a:pt x="48" y="0"/>
                </a:lnTo>
                <a:lnTo>
                  <a:pt x="0" y="48"/>
                </a:lnTo>
                <a:lnTo>
                  <a:pt x="0" y="96"/>
                </a:lnTo>
                <a:lnTo>
                  <a:pt x="48" y="144"/>
                </a:lnTo>
                <a:lnTo>
                  <a:pt x="144" y="144"/>
                </a:lnTo>
                <a:lnTo>
                  <a:pt x="192" y="96"/>
                </a:lnTo>
                <a:lnTo>
                  <a:pt x="192" y="48"/>
                </a:lnTo>
                <a:cubicBezTo>
                  <a:pt x="174" y="30"/>
                  <a:pt x="148" y="24"/>
                  <a:pt x="123" y="24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da-DK"/>
          </a:p>
        </p:txBody>
      </p:sp>
      <p:sp>
        <p:nvSpPr>
          <p:cNvPr id="13" name="Freeform 18"/>
          <p:cNvSpPr>
            <a:spLocks/>
          </p:cNvSpPr>
          <p:nvPr/>
        </p:nvSpPr>
        <p:spPr bwMode="auto">
          <a:xfrm>
            <a:off x="3431799" y="1678067"/>
            <a:ext cx="554529" cy="528089"/>
          </a:xfrm>
          <a:custGeom>
            <a:avLst/>
            <a:gdLst>
              <a:gd name="T0" fmla="*/ 99 w 144"/>
              <a:gd name="T1" fmla="*/ 9 h 144"/>
              <a:gd name="T2" fmla="*/ 18 w 144"/>
              <a:gd name="T3" fmla="*/ 9 h 144"/>
              <a:gd name="T4" fmla="*/ 0 w 144"/>
              <a:gd name="T5" fmla="*/ 0 h 144"/>
              <a:gd name="T6" fmla="*/ 0 w 144"/>
              <a:gd name="T7" fmla="*/ 48 h 144"/>
              <a:gd name="T8" fmla="*/ 0 w 144"/>
              <a:gd name="T9" fmla="*/ 96 h 144"/>
              <a:gd name="T10" fmla="*/ 48 w 144"/>
              <a:gd name="T11" fmla="*/ 144 h 144"/>
              <a:gd name="T12" fmla="*/ 96 w 144"/>
              <a:gd name="T13" fmla="*/ 144 h 144"/>
              <a:gd name="T14" fmla="*/ 96 w 144"/>
              <a:gd name="T15" fmla="*/ 96 h 144"/>
              <a:gd name="T16" fmla="*/ 144 w 144"/>
              <a:gd name="T17" fmla="*/ 96 h 144"/>
              <a:gd name="T18" fmla="*/ 144 w 144"/>
              <a:gd name="T19" fmla="*/ 48 h 144"/>
              <a:gd name="T20" fmla="*/ 99 w 144"/>
              <a:gd name="T21" fmla="*/ 9 h 14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44"/>
              <a:gd name="T34" fmla="*/ 0 h 144"/>
              <a:gd name="T35" fmla="*/ 144 w 144"/>
              <a:gd name="T36" fmla="*/ 144 h 14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44" h="144">
                <a:moveTo>
                  <a:pt x="99" y="9"/>
                </a:moveTo>
                <a:cubicBezTo>
                  <a:pt x="72" y="9"/>
                  <a:pt x="45" y="9"/>
                  <a:pt x="18" y="9"/>
                </a:cubicBezTo>
                <a:lnTo>
                  <a:pt x="0" y="0"/>
                </a:lnTo>
                <a:lnTo>
                  <a:pt x="0" y="48"/>
                </a:lnTo>
                <a:lnTo>
                  <a:pt x="0" y="96"/>
                </a:lnTo>
                <a:lnTo>
                  <a:pt x="48" y="144"/>
                </a:lnTo>
                <a:lnTo>
                  <a:pt x="96" y="144"/>
                </a:lnTo>
                <a:lnTo>
                  <a:pt x="96" y="96"/>
                </a:lnTo>
                <a:lnTo>
                  <a:pt x="144" y="96"/>
                </a:lnTo>
                <a:lnTo>
                  <a:pt x="144" y="48"/>
                </a:lnTo>
                <a:lnTo>
                  <a:pt x="99" y="9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da-DK"/>
          </a:p>
        </p:txBody>
      </p:sp>
      <p:sp>
        <p:nvSpPr>
          <p:cNvPr id="14" name="Freeform 19"/>
          <p:cNvSpPr>
            <a:spLocks/>
          </p:cNvSpPr>
          <p:nvPr/>
        </p:nvSpPr>
        <p:spPr bwMode="auto">
          <a:xfrm rot="17427567">
            <a:off x="4319718" y="1397487"/>
            <a:ext cx="396067" cy="1020487"/>
          </a:xfrm>
          <a:custGeom>
            <a:avLst/>
            <a:gdLst>
              <a:gd name="T0" fmla="*/ 48 w 144"/>
              <a:gd name="T1" fmla="*/ 26 h 265"/>
              <a:gd name="T2" fmla="*/ 0 w 144"/>
              <a:gd name="T3" fmla="*/ 26 h 265"/>
              <a:gd name="T4" fmla="*/ 0 w 144"/>
              <a:gd name="T5" fmla="*/ 122 h 265"/>
              <a:gd name="T6" fmla="*/ 24 w 144"/>
              <a:gd name="T7" fmla="*/ 230 h 265"/>
              <a:gd name="T8" fmla="*/ 54 w 144"/>
              <a:gd name="T9" fmla="*/ 260 h 265"/>
              <a:gd name="T10" fmla="*/ 90 w 144"/>
              <a:gd name="T11" fmla="*/ 254 h 265"/>
              <a:gd name="T12" fmla="*/ 96 w 144"/>
              <a:gd name="T13" fmla="*/ 218 h 265"/>
              <a:gd name="T14" fmla="*/ 144 w 144"/>
              <a:gd name="T15" fmla="*/ 170 h 265"/>
              <a:gd name="T16" fmla="*/ 144 w 144"/>
              <a:gd name="T17" fmla="*/ 122 h 265"/>
              <a:gd name="T18" fmla="*/ 96 w 144"/>
              <a:gd name="T19" fmla="*/ 74 h 265"/>
              <a:gd name="T20" fmla="*/ 48 w 144"/>
              <a:gd name="T21" fmla="*/ 26 h 265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44"/>
              <a:gd name="T34" fmla="*/ 0 h 265"/>
              <a:gd name="T35" fmla="*/ 144 w 144"/>
              <a:gd name="T36" fmla="*/ 265 h 265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44" h="265">
                <a:moveTo>
                  <a:pt x="48" y="26"/>
                </a:moveTo>
                <a:lnTo>
                  <a:pt x="0" y="26"/>
                </a:lnTo>
                <a:lnTo>
                  <a:pt x="0" y="122"/>
                </a:lnTo>
                <a:cubicBezTo>
                  <a:pt x="8" y="158"/>
                  <a:pt x="6" y="198"/>
                  <a:pt x="24" y="230"/>
                </a:cubicBezTo>
                <a:cubicBezTo>
                  <a:pt x="31" y="242"/>
                  <a:pt x="54" y="260"/>
                  <a:pt x="54" y="260"/>
                </a:cubicBezTo>
                <a:cubicBezTo>
                  <a:pt x="88" y="257"/>
                  <a:pt x="79" y="265"/>
                  <a:pt x="90" y="254"/>
                </a:cubicBezTo>
                <a:lnTo>
                  <a:pt x="96" y="218"/>
                </a:lnTo>
                <a:lnTo>
                  <a:pt x="144" y="170"/>
                </a:lnTo>
                <a:lnTo>
                  <a:pt x="144" y="122"/>
                </a:lnTo>
                <a:lnTo>
                  <a:pt x="96" y="74"/>
                </a:lnTo>
                <a:cubicBezTo>
                  <a:pt x="71" y="0"/>
                  <a:pt x="94" y="26"/>
                  <a:pt x="48" y="26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da-DK"/>
          </a:p>
        </p:txBody>
      </p:sp>
      <p:sp>
        <p:nvSpPr>
          <p:cNvPr id="15" name="Freeform 20"/>
          <p:cNvSpPr>
            <a:spLocks/>
          </p:cNvSpPr>
          <p:nvPr/>
        </p:nvSpPr>
        <p:spPr bwMode="auto">
          <a:xfrm rot="17427567">
            <a:off x="2775509" y="3388824"/>
            <a:ext cx="396067" cy="1020487"/>
          </a:xfrm>
          <a:custGeom>
            <a:avLst/>
            <a:gdLst>
              <a:gd name="T0" fmla="*/ 48 w 144"/>
              <a:gd name="T1" fmla="*/ 26 h 265"/>
              <a:gd name="T2" fmla="*/ 0 w 144"/>
              <a:gd name="T3" fmla="*/ 26 h 265"/>
              <a:gd name="T4" fmla="*/ 0 w 144"/>
              <a:gd name="T5" fmla="*/ 122 h 265"/>
              <a:gd name="T6" fmla="*/ 24 w 144"/>
              <a:gd name="T7" fmla="*/ 230 h 265"/>
              <a:gd name="T8" fmla="*/ 54 w 144"/>
              <a:gd name="T9" fmla="*/ 260 h 265"/>
              <a:gd name="T10" fmla="*/ 90 w 144"/>
              <a:gd name="T11" fmla="*/ 254 h 265"/>
              <a:gd name="T12" fmla="*/ 96 w 144"/>
              <a:gd name="T13" fmla="*/ 218 h 265"/>
              <a:gd name="T14" fmla="*/ 144 w 144"/>
              <a:gd name="T15" fmla="*/ 170 h 265"/>
              <a:gd name="T16" fmla="*/ 144 w 144"/>
              <a:gd name="T17" fmla="*/ 122 h 265"/>
              <a:gd name="T18" fmla="*/ 96 w 144"/>
              <a:gd name="T19" fmla="*/ 74 h 265"/>
              <a:gd name="T20" fmla="*/ 48 w 144"/>
              <a:gd name="T21" fmla="*/ 26 h 265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44"/>
              <a:gd name="T34" fmla="*/ 0 h 265"/>
              <a:gd name="T35" fmla="*/ 144 w 144"/>
              <a:gd name="T36" fmla="*/ 265 h 265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44" h="265">
                <a:moveTo>
                  <a:pt x="48" y="26"/>
                </a:moveTo>
                <a:lnTo>
                  <a:pt x="0" y="26"/>
                </a:lnTo>
                <a:lnTo>
                  <a:pt x="0" y="122"/>
                </a:lnTo>
                <a:cubicBezTo>
                  <a:pt x="8" y="158"/>
                  <a:pt x="6" y="198"/>
                  <a:pt x="24" y="230"/>
                </a:cubicBezTo>
                <a:cubicBezTo>
                  <a:pt x="31" y="242"/>
                  <a:pt x="54" y="260"/>
                  <a:pt x="54" y="260"/>
                </a:cubicBezTo>
                <a:cubicBezTo>
                  <a:pt x="88" y="257"/>
                  <a:pt x="79" y="265"/>
                  <a:pt x="90" y="254"/>
                </a:cubicBezTo>
                <a:lnTo>
                  <a:pt x="96" y="218"/>
                </a:lnTo>
                <a:lnTo>
                  <a:pt x="144" y="170"/>
                </a:lnTo>
                <a:lnTo>
                  <a:pt x="144" y="122"/>
                </a:lnTo>
                <a:lnTo>
                  <a:pt x="96" y="74"/>
                </a:lnTo>
                <a:cubicBezTo>
                  <a:pt x="71" y="0"/>
                  <a:pt x="94" y="26"/>
                  <a:pt x="48" y="26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da-DK"/>
          </a:p>
        </p:txBody>
      </p:sp>
      <p:sp>
        <p:nvSpPr>
          <p:cNvPr id="16" name="Freeform 21"/>
          <p:cNvSpPr>
            <a:spLocks/>
          </p:cNvSpPr>
          <p:nvPr/>
        </p:nvSpPr>
        <p:spPr bwMode="auto">
          <a:xfrm rot="17427567">
            <a:off x="6110384" y="2420660"/>
            <a:ext cx="396067" cy="1020487"/>
          </a:xfrm>
          <a:custGeom>
            <a:avLst/>
            <a:gdLst>
              <a:gd name="T0" fmla="*/ 48 w 144"/>
              <a:gd name="T1" fmla="*/ 26 h 265"/>
              <a:gd name="T2" fmla="*/ 0 w 144"/>
              <a:gd name="T3" fmla="*/ 26 h 265"/>
              <a:gd name="T4" fmla="*/ 0 w 144"/>
              <a:gd name="T5" fmla="*/ 122 h 265"/>
              <a:gd name="T6" fmla="*/ 24 w 144"/>
              <a:gd name="T7" fmla="*/ 230 h 265"/>
              <a:gd name="T8" fmla="*/ 54 w 144"/>
              <a:gd name="T9" fmla="*/ 260 h 265"/>
              <a:gd name="T10" fmla="*/ 90 w 144"/>
              <a:gd name="T11" fmla="*/ 254 h 265"/>
              <a:gd name="T12" fmla="*/ 96 w 144"/>
              <a:gd name="T13" fmla="*/ 218 h 265"/>
              <a:gd name="T14" fmla="*/ 144 w 144"/>
              <a:gd name="T15" fmla="*/ 170 h 265"/>
              <a:gd name="T16" fmla="*/ 144 w 144"/>
              <a:gd name="T17" fmla="*/ 122 h 265"/>
              <a:gd name="T18" fmla="*/ 96 w 144"/>
              <a:gd name="T19" fmla="*/ 74 h 265"/>
              <a:gd name="T20" fmla="*/ 48 w 144"/>
              <a:gd name="T21" fmla="*/ 26 h 265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44"/>
              <a:gd name="T34" fmla="*/ 0 h 265"/>
              <a:gd name="T35" fmla="*/ 144 w 144"/>
              <a:gd name="T36" fmla="*/ 265 h 265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44" h="265">
                <a:moveTo>
                  <a:pt x="48" y="26"/>
                </a:moveTo>
                <a:lnTo>
                  <a:pt x="0" y="26"/>
                </a:lnTo>
                <a:lnTo>
                  <a:pt x="0" y="122"/>
                </a:lnTo>
                <a:cubicBezTo>
                  <a:pt x="8" y="158"/>
                  <a:pt x="6" y="198"/>
                  <a:pt x="24" y="230"/>
                </a:cubicBezTo>
                <a:cubicBezTo>
                  <a:pt x="31" y="242"/>
                  <a:pt x="54" y="260"/>
                  <a:pt x="54" y="260"/>
                </a:cubicBezTo>
                <a:cubicBezTo>
                  <a:pt x="88" y="257"/>
                  <a:pt x="79" y="265"/>
                  <a:pt x="90" y="254"/>
                </a:cubicBezTo>
                <a:lnTo>
                  <a:pt x="96" y="218"/>
                </a:lnTo>
                <a:lnTo>
                  <a:pt x="144" y="170"/>
                </a:lnTo>
                <a:lnTo>
                  <a:pt x="144" y="122"/>
                </a:lnTo>
                <a:lnTo>
                  <a:pt x="96" y="74"/>
                </a:lnTo>
                <a:cubicBezTo>
                  <a:pt x="71" y="0"/>
                  <a:pt x="94" y="26"/>
                  <a:pt x="48" y="26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da-DK"/>
          </a:p>
        </p:txBody>
      </p:sp>
      <p:sp>
        <p:nvSpPr>
          <p:cNvPr id="17" name="Freeform 22"/>
          <p:cNvSpPr>
            <a:spLocks/>
          </p:cNvSpPr>
          <p:nvPr/>
        </p:nvSpPr>
        <p:spPr bwMode="auto">
          <a:xfrm>
            <a:off x="3870801" y="2098888"/>
            <a:ext cx="808688" cy="528089"/>
          </a:xfrm>
          <a:custGeom>
            <a:avLst/>
            <a:gdLst>
              <a:gd name="T0" fmla="*/ 96 w 210"/>
              <a:gd name="T1" fmla="*/ 0 h 192"/>
              <a:gd name="T2" fmla="*/ 48 w 210"/>
              <a:gd name="T3" fmla="*/ 48 h 192"/>
              <a:gd name="T4" fmla="*/ 0 w 210"/>
              <a:gd name="T5" fmla="*/ 48 h 192"/>
              <a:gd name="T6" fmla="*/ 0 w 210"/>
              <a:gd name="T7" fmla="*/ 96 h 192"/>
              <a:gd name="T8" fmla="*/ 48 w 210"/>
              <a:gd name="T9" fmla="*/ 144 h 192"/>
              <a:gd name="T10" fmla="*/ 48 w 210"/>
              <a:gd name="T11" fmla="*/ 192 h 192"/>
              <a:gd name="T12" fmla="*/ 144 w 210"/>
              <a:gd name="T13" fmla="*/ 192 h 192"/>
              <a:gd name="T14" fmla="*/ 192 w 210"/>
              <a:gd name="T15" fmla="*/ 144 h 192"/>
              <a:gd name="T16" fmla="*/ 192 w 210"/>
              <a:gd name="T17" fmla="*/ 96 h 192"/>
              <a:gd name="T18" fmla="*/ 210 w 210"/>
              <a:gd name="T19" fmla="*/ 69 h 192"/>
              <a:gd name="T20" fmla="*/ 186 w 210"/>
              <a:gd name="T21" fmla="*/ 48 h 192"/>
              <a:gd name="T22" fmla="*/ 144 w 210"/>
              <a:gd name="T23" fmla="*/ 0 h 192"/>
              <a:gd name="T24" fmla="*/ 96 w 210"/>
              <a:gd name="T25" fmla="*/ 0 h 19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210"/>
              <a:gd name="T40" fmla="*/ 0 h 192"/>
              <a:gd name="T41" fmla="*/ 210 w 210"/>
              <a:gd name="T42" fmla="*/ 192 h 192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210" h="192">
                <a:moveTo>
                  <a:pt x="96" y="0"/>
                </a:moveTo>
                <a:lnTo>
                  <a:pt x="48" y="48"/>
                </a:lnTo>
                <a:lnTo>
                  <a:pt x="0" y="48"/>
                </a:lnTo>
                <a:lnTo>
                  <a:pt x="0" y="96"/>
                </a:lnTo>
                <a:lnTo>
                  <a:pt x="48" y="144"/>
                </a:lnTo>
                <a:lnTo>
                  <a:pt x="48" y="192"/>
                </a:lnTo>
                <a:lnTo>
                  <a:pt x="144" y="192"/>
                </a:lnTo>
                <a:lnTo>
                  <a:pt x="192" y="144"/>
                </a:lnTo>
                <a:lnTo>
                  <a:pt x="192" y="96"/>
                </a:lnTo>
                <a:cubicBezTo>
                  <a:pt x="199" y="86"/>
                  <a:pt x="206" y="80"/>
                  <a:pt x="210" y="69"/>
                </a:cubicBezTo>
                <a:cubicBezTo>
                  <a:pt x="205" y="54"/>
                  <a:pt x="196" y="58"/>
                  <a:pt x="186" y="48"/>
                </a:cubicBezTo>
                <a:lnTo>
                  <a:pt x="144" y="0"/>
                </a:lnTo>
                <a:lnTo>
                  <a:pt x="96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da-DK"/>
          </a:p>
        </p:txBody>
      </p:sp>
      <p:sp>
        <p:nvSpPr>
          <p:cNvPr id="18" name="Freeform 23"/>
          <p:cNvSpPr>
            <a:spLocks/>
          </p:cNvSpPr>
          <p:nvPr/>
        </p:nvSpPr>
        <p:spPr bwMode="auto">
          <a:xfrm>
            <a:off x="6031153" y="4046217"/>
            <a:ext cx="808688" cy="528089"/>
          </a:xfrm>
          <a:custGeom>
            <a:avLst/>
            <a:gdLst>
              <a:gd name="T0" fmla="*/ 96 w 210"/>
              <a:gd name="T1" fmla="*/ 0 h 192"/>
              <a:gd name="T2" fmla="*/ 48 w 210"/>
              <a:gd name="T3" fmla="*/ 48 h 192"/>
              <a:gd name="T4" fmla="*/ 0 w 210"/>
              <a:gd name="T5" fmla="*/ 48 h 192"/>
              <a:gd name="T6" fmla="*/ 0 w 210"/>
              <a:gd name="T7" fmla="*/ 96 h 192"/>
              <a:gd name="T8" fmla="*/ 48 w 210"/>
              <a:gd name="T9" fmla="*/ 144 h 192"/>
              <a:gd name="T10" fmla="*/ 48 w 210"/>
              <a:gd name="T11" fmla="*/ 192 h 192"/>
              <a:gd name="T12" fmla="*/ 144 w 210"/>
              <a:gd name="T13" fmla="*/ 192 h 192"/>
              <a:gd name="T14" fmla="*/ 192 w 210"/>
              <a:gd name="T15" fmla="*/ 144 h 192"/>
              <a:gd name="T16" fmla="*/ 192 w 210"/>
              <a:gd name="T17" fmla="*/ 96 h 192"/>
              <a:gd name="T18" fmla="*/ 210 w 210"/>
              <a:gd name="T19" fmla="*/ 69 h 192"/>
              <a:gd name="T20" fmla="*/ 186 w 210"/>
              <a:gd name="T21" fmla="*/ 48 h 192"/>
              <a:gd name="T22" fmla="*/ 144 w 210"/>
              <a:gd name="T23" fmla="*/ 0 h 192"/>
              <a:gd name="T24" fmla="*/ 96 w 210"/>
              <a:gd name="T25" fmla="*/ 0 h 19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210"/>
              <a:gd name="T40" fmla="*/ 0 h 192"/>
              <a:gd name="T41" fmla="*/ 210 w 210"/>
              <a:gd name="T42" fmla="*/ 192 h 192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210" h="192">
                <a:moveTo>
                  <a:pt x="96" y="0"/>
                </a:moveTo>
                <a:lnTo>
                  <a:pt x="48" y="48"/>
                </a:lnTo>
                <a:lnTo>
                  <a:pt x="0" y="48"/>
                </a:lnTo>
                <a:lnTo>
                  <a:pt x="0" y="96"/>
                </a:lnTo>
                <a:lnTo>
                  <a:pt x="48" y="144"/>
                </a:lnTo>
                <a:lnTo>
                  <a:pt x="48" y="192"/>
                </a:lnTo>
                <a:lnTo>
                  <a:pt x="144" y="192"/>
                </a:lnTo>
                <a:lnTo>
                  <a:pt x="192" y="144"/>
                </a:lnTo>
                <a:lnTo>
                  <a:pt x="192" y="96"/>
                </a:lnTo>
                <a:cubicBezTo>
                  <a:pt x="199" y="86"/>
                  <a:pt x="206" y="80"/>
                  <a:pt x="210" y="69"/>
                </a:cubicBezTo>
                <a:cubicBezTo>
                  <a:pt x="205" y="54"/>
                  <a:pt x="196" y="58"/>
                  <a:pt x="186" y="48"/>
                </a:cubicBezTo>
                <a:lnTo>
                  <a:pt x="144" y="0"/>
                </a:lnTo>
                <a:lnTo>
                  <a:pt x="96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da-DK"/>
          </a:p>
        </p:txBody>
      </p:sp>
      <p:sp>
        <p:nvSpPr>
          <p:cNvPr id="19" name="Freeform 24"/>
          <p:cNvSpPr>
            <a:spLocks/>
          </p:cNvSpPr>
          <p:nvPr/>
        </p:nvSpPr>
        <p:spPr bwMode="auto">
          <a:xfrm>
            <a:off x="5638361" y="2156648"/>
            <a:ext cx="704714" cy="602352"/>
          </a:xfrm>
          <a:custGeom>
            <a:avLst/>
            <a:gdLst>
              <a:gd name="T0" fmla="*/ 96 w 210"/>
              <a:gd name="T1" fmla="*/ 0 h 192"/>
              <a:gd name="T2" fmla="*/ 48 w 210"/>
              <a:gd name="T3" fmla="*/ 48 h 192"/>
              <a:gd name="T4" fmla="*/ 0 w 210"/>
              <a:gd name="T5" fmla="*/ 48 h 192"/>
              <a:gd name="T6" fmla="*/ 0 w 210"/>
              <a:gd name="T7" fmla="*/ 96 h 192"/>
              <a:gd name="T8" fmla="*/ 48 w 210"/>
              <a:gd name="T9" fmla="*/ 144 h 192"/>
              <a:gd name="T10" fmla="*/ 48 w 210"/>
              <a:gd name="T11" fmla="*/ 192 h 192"/>
              <a:gd name="T12" fmla="*/ 144 w 210"/>
              <a:gd name="T13" fmla="*/ 192 h 192"/>
              <a:gd name="T14" fmla="*/ 192 w 210"/>
              <a:gd name="T15" fmla="*/ 144 h 192"/>
              <a:gd name="T16" fmla="*/ 192 w 210"/>
              <a:gd name="T17" fmla="*/ 96 h 192"/>
              <a:gd name="T18" fmla="*/ 210 w 210"/>
              <a:gd name="T19" fmla="*/ 69 h 192"/>
              <a:gd name="T20" fmla="*/ 186 w 210"/>
              <a:gd name="T21" fmla="*/ 48 h 192"/>
              <a:gd name="T22" fmla="*/ 144 w 210"/>
              <a:gd name="T23" fmla="*/ 0 h 192"/>
              <a:gd name="T24" fmla="*/ 96 w 210"/>
              <a:gd name="T25" fmla="*/ 0 h 19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210"/>
              <a:gd name="T40" fmla="*/ 0 h 192"/>
              <a:gd name="T41" fmla="*/ 210 w 210"/>
              <a:gd name="T42" fmla="*/ 192 h 192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210" h="192">
                <a:moveTo>
                  <a:pt x="96" y="0"/>
                </a:moveTo>
                <a:lnTo>
                  <a:pt x="48" y="48"/>
                </a:lnTo>
                <a:lnTo>
                  <a:pt x="0" y="48"/>
                </a:lnTo>
                <a:lnTo>
                  <a:pt x="0" y="96"/>
                </a:lnTo>
                <a:lnTo>
                  <a:pt x="48" y="144"/>
                </a:lnTo>
                <a:lnTo>
                  <a:pt x="48" y="192"/>
                </a:lnTo>
                <a:lnTo>
                  <a:pt x="144" y="192"/>
                </a:lnTo>
                <a:lnTo>
                  <a:pt x="192" y="144"/>
                </a:lnTo>
                <a:lnTo>
                  <a:pt x="192" y="96"/>
                </a:lnTo>
                <a:cubicBezTo>
                  <a:pt x="199" y="86"/>
                  <a:pt x="206" y="80"/>
                  <a:pt x="210" y="69"/>
                </a:cubicBezTo>
                <a:cubicBezTo>
                  <a:pt x="205" y="54"/>
                  <a:pt x="196" y="58"/>
                  <a:pt x="186" y="48"/>
                </a:cubicBezTo>
                <a:lnTo>
                  <a:pt x="144" y="0"/>
                </a:lnTo>
                <a:lnTo>
                  <a:pt x="96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da-DK"/>
          </a:p>
        </p:txBody>
      </p:sp>
      <p:sp>
        <p:nvSpPr>
          <p:cNvPr id="20" name="Freeform 25"/>
          <p:cNvSpPr>
            <a:spLocks/>
          </p:cNvSpPr>
          <p:nvPr/>
        </p:nvSpPr>
        <p:spPr bwMode="auto">
          <a:xfrm>
            <a:off x="4124960" y="3287089"/>
            <a:ext cx="808688" cy="528089"/>
          </a:xfrm>
          <a:custGeom>
            <a:avLst/>
            <a:gdLst>
              <a:gd name="T0" fmla="*/ 96 w 210"/>
              <a:gd name="T1" fmla="*/ 0 h 192"/>
              <a:gd name="T2" fmla="*/ 48 w 210"/>
              <a:gd name="T3" fmla="*/ 48 h 192"/>
              <a:gd name="T4" fmla="*/ 0 w 210"/>
              <a:gd name="T5" fmla="*/ 48 h 192"/>
              <a:gd name="T6" fmla="*/ 0 w 210"/>
              <a:gd name="T7" fmla="*/ 96 h 192"/>
              <a:gd name="T8" fmla="*/ 48 w 210"/>
              <a:gd name="T9" fmla="*/ 144 h 192"/>
              <a:gd name="T10" fmla="*/ 48 w 210"/>
              <a:gd name="T11" fmla="*/ 192 h 192"/>
              <a:gd name="T12" fmla="*/ 144 w 210"/>
              <a:gd name="T13" fmla="*/ 192 h 192"/>
              <a:gd name="T14" fmla="*/ 192 w 210"/>
              <a:gd name="T15" fmla="*/ 144 h 192"/>
              <a:gd name="T16" fmla="*/ 192 w 210"/>
              <a:gd name="T17" fmla="*/ 96 h 192"/>
              <a:gd name="T18" fmla="*/ 210 w 210"/>
              <a:gd name="T19" fmla="*/ 69 h 192"/>
              <a:gd name="T20" fmla="*/ 186 w 210"/>
              <a:gd name="T21" fmla="*/ 48 h 192"/>
              <a:gd name="T22" fmla="*/ 144 w 210"/>
              <a:gd name="T23" fmla="*/ 0 h 192"/>
              <a:gd name="T24" fmla="*/ 96 w 210"/>
              <a:gd name="T25" fmla="*/ 0 h 19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210"/>
              <a:gd name="T40" fmla="*/ 0 h 192"/>
              <a:gd name="T41" fmla="*/ 210 w 210"/>
              <a:gd name="T42" fmla="*/ 192 h 192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210" h="192">
                <a:moveTo>
                  <a:pt x="96" y="0"/>
                </a:moveTo>
                <a:lnTo>
                  <a:pt x="48" y="48"/>
                </a:lnTo>
                <a:lnTo>
                  <a:pt x="0" y="48"/>
                </a:lnTo>
                <a:lnTo>
                  <a:pt x="0" y="96"/>
                </a:lnTo>
                <a:lnTo>
                  <a:pt x="48" y="144"/>
                </a:lnTo>
                <a:lnTo>
                  <a:pt x="48" y="192"/>
                </a:lnTo>
                <a:lnTo>
                  <a:pt x="144" y="192"/>
                </a:lnTo>
                <a:lnTo>
                  <a:pt x="192" y="144"/>
                </a:lnTo>
                <a:lnTo>
                  <a:pt x="192" y="96"/>
                </a:lnTo>
                <a:cubicBezTo>
                  <a:pt x="199" y="86"/>
                  <a:pt x="206" y="80"/>
                  <a:pt x="210" y="69"/>
                </a:cubicBezTo>
                <a:cubicBezTo>
                  <a:pt x="205" y="54"/>
                  <a:pt x="196" y="58"/>
                  <a:pt x="186" y="48"/>
                </a:cubicBezTo>
                <a:lnTo>
                  <a:pt x="144" y="0"/>
                </a:lnTo>
                <a:lnTo>
                  <a:pt x="96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da-DK"/>
          </a:p>
        </p:txBody>
      </p:sp>
      <p:sp>
        <p:nvSpPr>
          <p:cNvPr id="21" name="Freeform 26"/>
          <p:cNvSpPr>
            <a:spLocks/>
          </p:cNvSpPr>
          <p:nvPr/>
        </p:nvSpPr>
        <p:spPr bwMode="auto">
          <a:xfrm>
            <a:off x="3558879" y="2593972"/>
            <a:ext cx="566081" cy="528089"/>
          </a:xfrm>
          <a:custGeom>
            <a:avLst/>
            <a:gdLst>
              <a:gd name="T0" fmla="*/ 0 w 147"/>
              <a:gd name="T1" fmla="*/ 45 h 192"/>
              <a:gd name="T2" fmla="*/ 45 w 147"/>
              <a:gd name="T3" fmla="*/ 27 h 192"/>
              <a:gd name="T4" fmla="*/ 99 w 147"/>
              <a:gd name="T5" fmla="*/ 0 h 192"/>
              <a:gd name="T6" fmla="*/ 147 w 147"/>
              <a:gd name="T7" fmla="*/ 48 h 192"/>
              <a:gd name="T8" fmla="*/ 147 w 147"/>
              <a:gd name="T9" fmla="*/ 96 h 192"/>
              <a:gd name="T10" fmla="*/ 147 w 147"/>
              <a:gd name="T11" fmla="*/ 144 h 192"/>
              <a:gd name="T12" fmla="*/ 99 w 147"/>
              <a:gd name="T13" fmla="*/ 192 h 192"/>
              <a:gd name="T14" fmla="*/ 3 w 147"/>
              <a:gd name="T15" fmla="*/ 192 h 192"/>
              <a:gd name="T16" fmla="*/ 6 w 147"/>
              <a:gd name="T17" fmla="*/ 171 h 192"/>
              <a:gd name="T18" fmla="*/ 12 w 147"/>
              <a:gd name="T19" fmla="*/ 156 h 192"/>
              <a:gd name="T20" fmla="*/ 18 w 147"/>
              <a:gd name="T21" fmla="*/ 135 h 192"/>
              <a:gd name="T22" fmla="*/ 0 w 147"/>
              <a:gd name="T23" fmla="*/ 45 h 19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47"/>
              <a:gd name="T37" fmla="*/ 0 h 192"/>
              <a:gd name="T38" fmla="*/ 147 w 147"/>
              <a:gd name="T39" fmla="*/ 192 h 19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47" h="192">
                <a:moveTo>
                  <a:pt x="0" y="45"/>
                </a:moveTo>
                <a:cubicBezTo>
                  <a:pt x="17" y="39"/>
                  <a:pt x="26" y="27"/>
                  <a:pt x="45" y="27"/>
                </a:cubicBezTo>
                <a:lnTo>
                  <a:pt x="99" y="0"/>
                </a:lnTo>
                <a:lnTo>
                  <a:pt x="147" y="48"/>
                </a:lnTo>
                <a:lnTo>
                  <a:pt x="147" y="96"/>
                </a:lnTo>
                <a:lnTo>
                  <a:pt x="147" y="144"/>
                </a:lnTo>
                <a:lnTo>
                  <a:pt x="99" y="192"/>
                </a:lnTo>
                <a:lnTo>
                  <a:pt x="3" y="192"/>
                </a:lnTo>
                <a:cubicBezTo>
                  <a:pt x="4" y="185"/>
                  <a:pt x="3" y="177"/>
                  <a:pt x="6" y="171"/>
                </a:cubicBezTo>
                <a:cubicBezTo>
                  <a:pt x="14" y="153"/>
                  <a:pt x="19" y="178"/>
                  <a:pt x="12" y="156"/>
                </a:cubicBezTo>
                <a:cubicBezTo>
                  <a:pt x="15" y="137"/>
                  <a:pt x="11" y="142"/>
                  <a:pt x="18" y="135"/>
                </a:cubicBezTo>
                <a:lnTo>
                  <a:pt x="0" y="45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da-DK"/>
          </a:p>
        </p:txBody>
      </p:sp>
      <p:sp>
        <p:nvSpPr>
          <p:cNvPr id="22" name="Freeform 27"/>
          <p:cNvSpPr>
            <a:spLocks/>
          </p:cNvSpPr>
          <p:nvPr/>
        </p:nvSpPr>
        <p:spPr bwMode="auto">
          <a:xfrm rot="725193">
            <a:off x="3362483" y="3138564"/>
            <a:ext cx="577634" cy="519838"/>
          </a:xfrm>
          <a:custGeom>
            <a:avLst/>
            <a:gdLst>
              <a:gd name="T0" fmla="*/ 84 w 150"/>
              <a:gd name="T1" fmla="*/ 0 h 189"/>
              <a:gd name="T2" fmla="*/ 39 w 150"/>
              <a:gd name="T3" fmla="*/ 27 h 189"/>
              <a:gd name="T4" fmla="*/ 33 w 150"/>
              <a:gd name="T5" fmla="*/ 42 h 189"/>
              <a:gd name="T6" fmla="*/ 0 w 150"/>
              <a:gd name="T7" fmla="*/ 45 h 189"/>
              <a:gd name="T8" fmla="*/ 48 w 150"/>
              <a:gd name="T9" fmla="*/ 141 h 189"/>
              <a:gd name="T10" fmla="*/ 48 w 150"/>
              <a:gd name="T11" fmla="*/ 189 h 189"/>
              <a:gd name="T12" fmla="*/ 96 w 150"/>
              <a:gd name="T13" fmla="*/ 189 h 189"/>
              <a:gd name="T14" fmla="*/ 144 w 150"/>
              <a:gd name="T15" fmla="*/ 141 h 189"/>
              <a:gd name="T16" fmla="*/ 138 w 150"/>
              <a:gd name="T17" fmla="*/ 126 h 189"/>
              <a:gd name="T18" fmla="*/ 138 w 150"/>
              <a:gd name="T19" fmla="*/ 105 h 189"/>
              <a:gd name="T20" fmla="*/ 129 w 150"/>
              <a:gd name="T21" fmla="*/ 99 h 189"/>
              <a:gd name="T22" fmla="*/ 96 w 150"/>
              <a:gd name="T23" fmla="*/ 45 h 189"/>
              <a:gd name="T24" fmla="*/ 84 w 150"/>
              <a:gd name="T25" fmla="*/ 0 h 189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50"/>
              <a:gd name="T40" fmla="*/ 0 h 189"/>
              <a:gd name="T41" fmla="*/ 150 w 150"/>
              <a:gd name="T42" fmla="*/ 189 h 189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50" h="189">
                <a:moveTo>
                  <a:pt x="84" y="0"/>
                </a:moveTo>
                <a:cubicBezTo>
                  <a:pt x="72" y="16"/>
                  <a:pt x="55" y="16"/>
                  <a:pt x="39" y="27"/>
                </a:cubicBezTo>
                <a:cubicBezTo>
                  <a:pt x="32" y="38"/>
                  <a:pt x="33" y="32"/>
                  <a:pt x="33" y="42"/>
                </a:cubicBezTo>
                <a:lnTo>
                  <a:pt x="0" y="45"/>
                </a:lnTo>
                <a:lnTo>
                  <a:pt x="48" y="141"/>
                </a:lnTo>
                <a:lnTo>
                  <a:pt x="48" y="189"/>
                </a:lnTo>
                <a:lnTo>
                  <a:pt x="96" y="189"/>
                </a:lnTo>
                <a:lnTo>
                  <a:pt x="144" y="141"/>
                </a:lnTo>
                <a:cubicBezTo>
                  <a:pt x="142" y="136"/>
                  <a:pt x="139" y="131"/>
                  <a:pt x="138" y="126"/>
                </a:cubicBezTo>
                <a:cubicBezTo>
                  <a:pt x="136" y="111"/>
                  <a:pt x="150" y="123"/>
                  <a:pt x="138" y="105"/>
                </a:cubicBezTo>
                <a:cubicBezTo>
                  <a:pt x="136" y="102"/>
                  <a:pt x="129" y="99"/>
                  <a:pt x="129" y="99"/>
                </a:cubicBezTo>
                <a:lnTo>
                  <a:pt x="96" y="45"/>
                </a:lnTo>
                <a:lnTo>
                  <a:pt x="84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da-DK"/>
          </a:p>
        </p:txBody>
      </p:sp>
      <p:sp>
        <p:nvSpPr>
          <p:cNvPr id="23" name="Freeform 28"/>
          <p:cNvSpPr>
            <a:spLocks/>
          </p:cNvSpPr>
          <p:nvPr/>
        </p:nvSpPr>
        <p:spPr bwMode="auto">
          <a:xfrm rot="19043133">
            <a:off x="6443198" y="1612056"/>
            <a:ext cx="577634" cy="519838"/>
          </a:xfrm>
          <a:custGeom>
            <a:avLst/>
            <a:gdLst>
              <a:gd name="T0" fmla="*/ 84 w 150"/>
              <a:gd name="T1" fmla="*/ 0 h 189"/>
              <a:gd name="T2" fmla="*/ 39 w 150"/>
              <a:gd name="T3" fmla="*/ 27 h 189"/>
              <a:gd name="T4" fmla="*/ 33 w 150"/>
              <a:gd name="T5" fmla="*/ 42 h 189"/>
              <a:gd name="T6" fmla="*/ 0 w 150"/>
              <a:gd name="T7" fmla="*/ 45 h 189"/>
              <a:gd name="T8" fmla="*/ 48 w 150"/>
              <a:gd name="T9" fmla="*/ 141 h 189"/>
              <a:gd name="T10" fmla="*/ 48 w 150"/>
              <a:gd name="T11" fmla="*/ 189 h 189"/>
              <a:gd name="T12" fmla="*/ 96 w 150"/>
              <a:gd name="T13" fmla="*/ 189 h 189"/>
              <a:gd name="T14" fmla="*/ 144 w 150"/>
              <a:gd name="T15" fmla="*/ 141 h 189"/>
              <a:gd name="T16" fmla="*/ 138 w 150"/>
              <a:gd name="T17" fmla="*/ 126 h 189"/>
              <a:gd name="T18" fmla="*/ 138 w 150"/>
              <a:gd name="T19" fmla="*/ 105 h 189"/>
              <a:gd name="T20" fmla="*/ 129 w 150"/>
              <a:gd name="T21" fmla="*/ 99 h 189"/>
              <a:gd name="T22" fmla="*/ 96 w 150"/>
              <a:gd name="T23" fmla="*/ 45 h 189"/>
              <a:gd name="T24" fmla="*/ 84 w 150"/>
              <a:gd name="T25" fmla="*/ 0 h 189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50"/>
              <a:gd name="T40" fmla="*/ 0 h 189"/>
              <a:gd name="T41" fmla="*/ 150 w 150"/>
              <a:gd name="T42" fmla="*/ 189 h 189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50" h="189">
                <a:moveTo>
                  <a:pt x="84" y="0"/>
                </a:moveTo>
                <a:cubicBezTo>
                  <a:pt x="72" y="16"/>
                  <a:pt x="55" y="16"/>
                  <a:pt x="39" y="27"/>
                </a:cubicBezTo>
                <a:cubicBezTo>
                  <a:pt x="32" y="38"/>
                  <a:pt x="33" y="32"/>
                  <a:pt x="33" y="42"/>
                </a:cubicBezTo>
                <a:lnTo>
                  <a:pt x="0" y="45"/>
                </a:lnTo>
                <a:lnTo>
                  <a:pt x="48" y="141"/>
                </a:lnTo>
                <a:lnTo>
                  <a:pt x="48" y="189"/>
                </a:lnTo>
                <a:lnTo>
                  <a:pt x="96" y="189"/>
                </a:lnTo>
                <a:lnTo>
                  <a:pt x="144" y="141"/>
                </a:lnTo>
                <a:cubicBezTo>
                  <a:pt x="142" y="136"/>
                  <a:pt x="139" y="131"/>
                  <a:pt x="138" y="126"/>
                </a:cubicBezTo>
                <a:cubicBezTo>
                  <a:pt x="136" y="111"/>
                  <a:pt x="150" y="123"/>
                  <a:pt x="138" y="105"/>
                </a:cubicBezTo>
                <a:cubicBezTo>
                  <a:pt x="136" y="102"/>
                  <a:pt x="129" y="99"/>
                  <a:pt x="129" y="99"/>
                </a:cubicBezTo>
                <a:lnTo>
                  <a:pt x="96" y="45"/>
                </a:lnTo>
                <a:lnTo>
                  <a:pt x="84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da-DK"/>
          </a:p>
        </p:txBody>
      </p:sp>
      <p:sp>
        <p:nvSpPr>
          <p:cNvPr id="24" name="Freeform 29"/>
          <p:cNvSpPr>
            <a:spLocks/>
          </p:cNvSpPr>
          <p:nvPr/>
        </p:nvSpPr>
        <p:spPr bwMode="auto">
          <a:xfrm rot="18178588">
            <a:off x="4781276" y="3749694"/>
            <a:ext cx="412570" cy="727819"/>
          </a:xfrm>
          <a:custGeom>
            <a:avLst/>
            <a:gdLst>
              <a:gd name="T0" fmla="*/ 84 w 150"/>
              <a:gd name="T1" fmla="*/ 0 h 189"/>
              <a:gd name="T2" fmla="*/ 39 w 150"/>
              <a:gd name="T3" fmla="*/ 27 h 189"/>
              <a:gd name="T4" fmla="*/ 33 w 150"/>
              <a:gd name="T5" fmla="*/ 42 h 189"/>
              <a:gd name="T6" fmla="*/ 0 w 150"/>
              <a:gd name="T7" fmla="*/ 45 h 189"/>
              <a:gd name="T8" fmla="*/ 48 w 150"/>
              <a:gd name="T9" fmla="*/ 141 h 189"/>
              <a:gd name="T10" fmla="*/ 48 w 150"/>
              <a:gd name="T11" fmla="*/ 189 h 189"/>
              <a:gd name="T12" fmla="*/ 96 w 150"/>
              <a:gd name="T13" fmla="*/ 189 h 189"/>
              <a:gd name="T14" fmla="*/ 144 w 150"/>
              <a:gd name="T15" fmla="*/ 141 h 189"/>
              <a:gd name="T16" fmla="*/ 138 w 150"/>
              <a:gd name="T17" fmla="*/ 126 h 189"/>
              <a:gd name="T18" fmla="*/ 138 w 150"/>
              <a:gd name="T19" fmla="*/ 105 h 189"/>
              <a:gd name="T20" fmla="*/ 129 w 150"/>
              <a:gd name="T21" fmla="*/ 99 h 189"/>
              <a:gd name="T22" fmla="*/ 96 w 150"/>
              <a:gd name="T23" fmla="*/ 45 h 189"/>
              <a:gd name="T24" fmla="*/ 84 w 150"/>
              <a:gd name="T25" fmla="*/ 0 h 189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50"/>
              <a:gd name="T40" fmla="*/ 0 h 189"/>
              <a:gd name="T41" fmla="*/ 150 w 150"/>
              <a:gd name="T42" fmla="*/ 189 h 189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50" h="189">
                <a:moveTo>
                  <a:pt x="84" y="0"/>
                </a:moveTo>
                <a:cubicBezTo>
                  <a:pt x="72" y="16"/>
                  <a:pt x="55" y="16"/>
                  <a:pt x="39" y="27"/>
                </a:cubicBezTo>
                <a:cubicBezTo>
                  <a:pt x="32" y="38"/>
                  <a:pt x="33" y="32"/>
                  <a:pt x="33" y="42"/>
                </a:cubicBezTo>
                <a:lnTo>
                  <a:pt x="0" y="45"/>
                </a:lnTo>
                <a:lnTo>
                  <a:pt x="48" y="141"/>
                </a:lnTo>
                <a:lnTo>
                  <a:pt x="48" y="189"/>
                </a:lnTo>
                <a:lnTo>
                  <a:pt x="96" y="189"/>
                </a:lnTo>
                <a:lnTo>
                  <a:pt x="144" y="141"/>
                </a:lnTo>
                <a:cubicBezTo>
                  <a:pt x="142" y="136"/>
                  <a:pt x="139" y="131"/>
                  <a:pt x="138" y="126"/>
                </a:cubicBezTo>
                <a:cubicBezTo>
                  <a:pt x="136" y="111"/>
                  <a:pt x="150" y="123"/>
                  <a:pt x="138" y="105"/>
                </a:cubicBezTo>
                <a:cubicBezTo>
                  <a:pt x="136" y="102"/>
                  <a:pt x="129" y="99"/>
                  <a:pt x="129" y="99"/>
                </a:cubicBezTo>
                <a:lnTo>
                  <a:pt x="96" y="45"/>
                </a:lnTo>
                <a:lnTo>
                  <a:pt x="84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da-DK"/>
          </a:p>
        </p:txBody>
      </p:sp>
      <p:sp>
        <p:nvSpPr>
          <p:cNvPr id="25" name="Freeform 30"/>
          <p:cNvSpPr>
            <a:spLocks/>
          </p:cNvSpPr>
          <p:nvPr/>
        </p:nvSpPr>
        <p:spPr bwMode="auto">
          <a:xfrm>
            <a:off x="7452132" y="2891022"/>
            <a:ext cx="577634" cy="519838"/>
          </a:xfrm>
          <a:custGeom>
            <a:avLst/>
            <a:gdLst>
              <a:gd name="T0" fmla="*/ 84 w 150"/>
              <a:gd name="T1" fmla="*/ 0 h 189"/>
              <a:gd name="T2" fmla="*/ 39 w 150"/>
              <a:gd name="T3" fmla="*/ 27 h 189"/>
              <a:gd name="T4" fmla="*/ 33 w 150"/>
              <a:gd name="T5" fmla="*/ 42 h 189"/>
              <a:gd name="T6" fmla="*/ 0 w 150"/>
              <a:gd name="T7" fmla="*/ 45 h 189"/>
              <a:gd name="T8" fmla="*/ 48 w 150"/>
              <a:gd name="T9" fmla="*/ 141 h 189"/>
              <a:gd name="T10" fmla="*/ 48 w 150"/>
              <a:gd name="T11" fmla="*/ 189 h 189"/>
              <a:gd name="T12" fmla="*/ 96 w 150"/>
              <a:gd name="T13" fmla="*/ 189 h 189"/>
              <a:gd name="T14" fmla="*/ 144 w 150"/>
              <a:gd name="T15" fmla="*/ 141 h 189"/>
              <a:gd name="T16" fmla="*/ 138 w 150"/>
              <a:gd name="T17" fmla="*/ 126 h 189"/>
              <a:gd name="T18" fmla="*/ 138 w 150"/>
              <a:gd name="T19" fmla="*/ 105 h 189"/>
              <a:gd name="T20" fmla="*/ 129 w 150"/>
              <a:gd name="T21" fmla="*/ 99 h 189"/>
              <a:gd name="T22" fmla="*/ 96 w 150"/>
              <a:gd name="T23" fmla="*/ 45 h 189"/>
              <a:gd name="T24" fmla="*/ 84 w 150"/>
              <a:gd name="T25" fmla="*/ 0 h 189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50"/>
              <a:gd name="T40" fmla="*/ 0 h 189"/>
              <a:gd name="T41" fmla="*/ 150 w 150"/>
              <a:gd name="T42" fmla="*/ 189 h 189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50" h="189">
                <a:moveTo>
                  <a:pt x="84" y="0"/>
                </a:moveTo>
                <a:cubicBezTo>
                  <a:pt x="72" y="16"/>
                  <a:pt x="55" y="16"/>
                  <a:pt x="39" y="27"/>
                </a:cubicBezTo>
                <a:cubicBezTo>
                  <a:pt x="32" y="38"/>
                  <a:pt x="33" y="32"/>
                  <a:pt x="33" y="42"/>
                </a:cubicBezTo>
                <a:lnTo>
                  <a:pt x="0" y="45"/>
                </a:lnTo>
                <a:lnTo>
                  <a:pt x="48" y="141"/>
                </a:lnTo>
                <a:lnTo>
                  <a:pt x="48" y="189"/>
                </a:lnTo>
                <a:lnTo>
                  <a:pt x="96" y="189"/>
                </a:lnTo>
                <a:lnTo>
                  <a:pt x="144" y="141"/>
                </a:lnTo>
                <a:cubicBezTo>
                  <a:pt x="142" y="136"/>
                  <a:pt x="139" y="131"/>
                  <a:pt x="138" y="126"/>
                </a:cubicBezTo>
                <a:cubicBezTo>
                  <a:pt x="136" y="111"/>
                  <a:pt x="150" y="123"/>
                  <a:pt x="138" y="105"/>
                </a:cubicBezTo>
                <a:cubicBezTo>
                  <a:pt x="136" y="102"/>
                  <a:pt x="129" y="99"/>
                  <a:pt x="129" y="99"/>
                </a:cubicBezTo>
                <a:lnTo>
                  <a:pt x="96" y="45"/>
                </a:lnTo>
                <a:lnTo>
                  <a:pt x="84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da-DK"/>
          </a:p>
        </p:txBody>
      </p:sp>
      <p:sp>
        <p:nvSpPr>
          <p:cNvPr id="26" name="Freeform 31"/>
          <p:cNvSpPr>
            <a:spLocks/>
          </p:cNvSpPr>
          <p:nvPr/>
        </p:nvSpPr>
        <p:spPr bwMode="auto">
          <a:xfrm>
            <a:off x="7070894" y="2230910"/>
            <a:ext cx="739372" cy="528089"/>
          </a:xfrm>
          <a:custGeom>
            <a:avLst/>
            <a:gdLst>
              <a:gd name="T0" fmla="*/ 48 w 192"/>
              <a:gd name="T1" fmla="*/ 0 h 192"/>
              <a:gd name="T2" fmla="*/ 0 w 192"/>
              <a:gd name="T3" fmla="*/ 48 h 192"/>
              <a:gd name="T4" fmla="*/ 48 w 192"/>
              <a:gd name="T5" fmla="*/ 144 h 192"/>
              <a:gd name="T6" fmla="*/ 96 w 192"/>
              <a:gd name="T7" fmla="*/ 192 h 192"/>
              <a:gd name="T8" fmla="*/ 144 w 192"/>
              <a:gd name="T9" fmla="*/ 144 h 192"/>
              <a:gd name="T10" fmla="*/ 192 w 192"/>
              <a:gd name="T11" fmla="*/ 96 h 192"/>
              <a:gd name="T12" fmla="*/ 192 w 192"/>
              <a:gd name="T13" fmla="*/ 48 h 192"/>
              <a:gd name="T14" fmla="*/ 144 w 192"/>
              <a:gd name="T15" fmla="*/ 48 h 192"/>
              <a:gd name="T16" fmla="*/ 96 w 192"/>
              <a:gd name="T17" fmla="*/ 0 h 192"/>
              <a:gd name="T18" fmla="*/ 48 w 192"/>
              <a:gd name="T19" fmla="*/ 0 h 192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92"/>
              <a:gd name="T31" fmla="*/ 0 h 192"/>
              <a:gd name="T32" fmla="*/ 192 w 192"/>
              <a:gd name="T33" fmla="*/ 192 h 192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92" h="192">
                <a:moveTo>
                  <a:pt x="48" y="0"/>
                </a:moveTo>
                <a:lnTo>
                  <a:pt x="0" y="48"/>
                </a:lnTo>
                <a:lnTo>
                  <a:pt x="48" y="144"/>
                </a:lnTo>
                <a:lnTo>
                  <a:pt x="96" y="192"/>
                </a:lnTo>
                <a:lnTo>
                  <a:pt x="144" y="144"/>
                </a:lnTo>
                <a:lnTo>
                  <a:pt x="192" y="96"/>
                </a:lnTo>
                <a:lnTo>
                  <a:pt x="192" y="48"/>
                </a:lnTo>
                <a:lnTo>
                  <a:pt x="144" y="48"/>
                </a:lnTo>
                <a:lnTo>
                  <a:pt x="96" y="0"/>
                </a:lnTo>
                <a:lnTo>
                  <a:pt x="48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da-DK"/>
          </a:p>
        </p:txBody>
      </p:sp>
      <p:sp>
        <p:nvSpPr>
          <p:cNvPr id="27" name="Freeform 32"/>
          <p:cNvSpPr>
            <a:spLocks/>
          </p:cNvSpPr>
          <p:nvPr/>
        </p:nvSpPr>
        <p:spPr bwMode="auto">
          <a:xfrm>
            <a:off x="3570431" y="3666653"/>
            <a:ext cx="739372" cy="528089"/>
          </a:xfrm>
          <a:custGeom>
            <a:avLst/>
            <a:gdLst>
              <a:gd name="T0" fmla="*/ 48 w 192"/>
              <a:gd name="T1" fmla="*/ 0 h 192"/>
              <a:gd name="T2" fmla="*/ 0 w 192"/>
              <a:gd name="T3" fmla="*/ 48 h 192"/>
              <a:gd name="T4" fmla="*/ 48 w 192"/>
              <a:gd name="T5" fmla="*/ 144 h 192"/>
              <a:gd name="T6" fmla="*/ 96 w 192"/>
              <a:gd name="T7" fmla="*/ 192 h 192"/>
              <a:gd name="T8" fmla="*/ 144 w 192"/>
              <a:gd name="T9" fmla="*/ 144 h 192"/>
              <a:gd name="T10" fmla="*/ 192 w 192"/>
              <a:gd name="T11" fmla="*/ 96 h 192"/>
              <a:gd name="T12" fmla="*/ 192 w 192"/>
              <a:gd name="T13" fmla="*/ 48 h 192"/>
              <a:gd name="T14" fmla="*/ 144 w 192"/>
              <a:gd name="T15" fmla="*/ 48 h 192"/>
              <a:gd name="T16" fmla="*/ 96 w 192"/>
              <a:gd name="T17" fmla="*/ 0 h 192"/>
              <a:gd name="T18" fmla="*/ 48 w 192"/>
              <a:gd name="T19" fmla="*/ 0 h 192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92"/>
              <a:gd name="T31" fmla="*/ 0 h 192"/>
              <a:gd name="T32" fmla="*/ 192 w 192"/>
              <a:gd name="T33" fmla="*/ 192 h 192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92" h="192">
                <a:moveTo>
                  <a:pt x="48" y="0"/>
                </a:moveTo>
                <a:lnTo>
                  <a:pt x="0" y="48"/>
                </a:lnTo>
                <a:lnTo>
                  <a:pt x="48" y="144"/>
                </a:lnTo>
                <a:lnTo>
                  <a:pt x="96" y="192"/>
                </a:lnTo>
                <a:lnTo>
                  <a:pt x="144" y="144"/>
                </a:lnTo>
                <a:lnTo>
                  <a:pt x="192" y="96"/>
                </a:lnTo>
                <a:lnTo>
                  <a:pt x="192" y="48"/>
                </a:lnTo>
                <a:lnTo>
                  <a:pt x="144" y="48"/>
                </a:lnTo>
                <a:lnTo>
                  <a:pt x="96" y="0"/>
                </a:lnTo>
                <a:lnTo>
                  <a:pt x="48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da-DK"/>
          </a:p>
        </p:txBody>
      </p:sp>
      <p:sp>
        <p:nvSpPr>
          <p:cNvPr id="28" name="Freeform 33"/>
          <p:cNvSpPr>
            <a:spLocks/>
          </p:cNvSpPr>
          <p:nvPr/>
        </p:nvSpPr>
        <p:spPr bwMode="auto">
          <a:xfrm>
            <a:off x="3200746" y="4062720"/>
            <a:ext cx="739372" cy="660111"/>
          </a:xfrm>
          <a:custGeom>
            <a:avLst/>
            <a:gdLst>
              <a:gd name="T0" fmla="*/ 48 w 192"/>
              <a:gd name="T1" fmla="*/ 0 h 192"/>
              <a:gd name="T2" fmla="*/ 0 w 192"/>
              <a:gd name="T3" fmla="*/ 48 h 192"/>
              <a:gd name="T4" fmla="*/ 48 w 192"/>
              <a:gd name="T5" fmla="*/ 144 h 192"/>
              <a:gd name="T6" fmla="*/ 96 w 192"/>
              <a:gd name="T7" fmla="*/ 192 h 192"/>
              <a:gd name="T8" fmla="*/ 144 w 192"/>
              <a:gd name="T9" fmla="*/ 144 h 192"/>
              <a:gd name="T10" fmla="*/ 192 w 192"/>
              <a:gd name="T11" fmla="*/ 96 h 192"/>
              <a:gd name="T12" fmla="*/ 192 w 192"/>
              <a:gd name="T13" fmla="*/ 48 h 192"/>
              <a:gd name="T14" fmla="*/ 144 w 192"/>
              <a:gd name="T15" fmla="*/ 48 h 192"/>
              <a:gd name="T16" fmla="*/ 96 w 192"/>
              <a:gd name="T17" fmla="*/ 0 h 192"/>
              <a:gd name="T18" fmla="*/ 48 w 192"/>
              <a:gd name="T19" fmla="*/ 0 h 192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92"/>
              <a:gd name="T31" fmla="*/ 0 h 192"/>
              <a:gd name="T32" fmla="*/ 192 w 192"/>
              <a:gd name="T33" fmla="*/ 192 h 192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92" h="192">
                <a:moveTo>
                  <a:pt x="48" y="0"/>
                </a:moveTo>
                <a:lnTo>
                  <a:pt x="0" y="48"/>
                </a:lnTo>
                <a:lnTo>
                  <a:pt x="48" y="144"/>
                </a:lnTo>
                <a:lnTo>
                  <a:pt x="96" y="192"/>
                </a:lnTo>
                <a:lnTo>
                  <a:pt x="144" y="144"/>
                </a:lnTo>
                <a:lnTo>
                  <a:pt x="192" y="96"/>
                </a:lnTo>
                <a:lnTo>
                  <a:pt x="192" y="48"/>
                </a:lnTo>
                <a:lnTo>
                  <a:pt x="144" y="48"/>
                </a:lnTo>
                <a:lnTo>
                  <a:pt x="96" y="0"/>
                </a:lnTo>
                <a:lnTo>
                  <a:pt x="48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da-DK"/>
          </a:p>
        </p:txBody>
      </p:sp>
      <p:sp>
        <p:nvSpPr>
          <p:cNvPr id="29" name="Freeform 34"/>
          <p:cNvSpPr>
            <a:spLocks/>
          </p:cNvSpPr>
          <p:nvPr/>
        </p:nvSpPr>
        <p:spPr bwMode="auto">
          <a:xfrm>
            <a:off x="2461374" y="4070971"/>
            <a:ext cx="408195" cy="627106"/>
          </a:xfrm>
          <a:custGeom>
            <a:avLst/>
            <a:gdLst>
              <a:gd name="T0" fmla="*/ 54 w 106"/>
              <a:gd name="T1" fmla="*/ 0 h 228"/>
              <a:gd name="T2" fmla="*/ 9 w 106"/>
              <a:gd name="T3" fmla="*/ 69 h 228"/>
              <a:gd name="T4" fmla="*/ 0 w 106"/>
              <a:gd name="T5" fmla="*/ 87 h 228"/>
              <a:gd name="T6" fmla="*/ 6 w 106"/>
              <a:gd name="T7" fmla="*/ 132 h 228"/>
              <a:gd name="T8" fmla="*/ 54 w 106"/>
              <a:gd name="T9" fmla="*/ 228 h 228"/>
              <a:gd name="T10" fmla="*/ 102 w 106"/>
              <a:gd name="T11" fmla="*/ 132 h 228"/>
              <a:gd name="T12" fmla="*/ 102 w 106"/>
              <a:gd name="T13" fmla="*/ 84 h 228"/>
              <a:gd name="T14" fmla="*/ 105 w 106"/>
              <a:gd name="T15" fmla="*/ 33 h 228"/>
              <a:gd name="T16" fmla="*/ 54 w 106"/>
              <a:gd name="T17" fmla="*/ 0 h 22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06"/>
              <a:gd name="T28" fmla="*/ 0 h 228"/>
              <a:gd name="T29" fmla="*/ 106 w 106"/>
              <a:gd name="T30" fmla="*/ 228 h 22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06" h="228">
                <a:moveTo>
                  <a:pt x="54" y="0"/>
                </a:moveTo>
                <a:cubicBezTo>
                  <a:pt x="47" y="29"/>
                  <a:pt x="35" y="52"/>
                  <a:pt x="9" y="69"/>
                </a:cubicBezTo>
                <a:cubicBezTo>
                  <a:pt x="5" y="75"/>
                  <a:pt x="0" y="87"/>
                  <a:pt x="0" y="87"/>
                </a:cubicBezTo>
                <a:lnTo>
                  <a:pt x="6" y="132"/>
                </a:lnTo>
                <a:lnTo>
                  <a:pt x="54" y="228"/>
                </a:lnTo>
                <a:lnTo>
                  <a:pt x="102" y="132"/>
                </a:lnTo>
                <a:lnTo>
                  <a:pt x="102" y="84"/>
                </a:lnTo>
                <a:cubicBezTo>
                  <a:pt x="103" y="67"/>
                  <a:pt x="106" y="50"/>
                  <a:pt x="105" y="33"/>
                </a:cubicBezTo>
                <a:cubicBezTo>
                  <a:pt x="104" y="19"/>
                  <a:pt x="66" y="8"/>
                  <a:pt x="54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da-DK"/>
          </a:p>
        </p:txBody>
      </p:sp>
      <p:sp>
        <p:nvSpPr>
          <p:cNvPr id="30" name="Freeform 35"/>
          <p:cNvSpPr>
            <a:spLocks/>
          </p:cNvSpPr>
          <p:nvPr/>
        </p:nvSpPr>
        <p:spPr bwMode="auto">
          <a:xfrm>
            <a:off x="7875731" y="2230910"/>
            <a:ext cx="408195" cy="627106"/>
          </a:xfrm>
          <a:custGeom>
            <a:avLst/>
            <a:gdLst>
              <a:gd name="T0" fmla="*/ 54 w 106"/>
              <a:gd name="T1" fmla="*/ 0 h 228"/>
              <a:gd name="T2" fmla="*/ 9 w 106"/>
              <a:gd name="T3" fmla="*/ 69 h 228"/>
              <a:gd name="T4" fmla="*/ 0 w 106"/>
              <a:gd name="T5" fmla="*/ 87 h 228"/>
              <a:gd name="T6" fmla="*/ 6 w 106"/>
              <a:gd name="T7" fmla="*/ 132 h 228"/>
              <a:gd name="T8" fmla="*/ 54 w 106"/>
              <a:gd name="T9" fmla="*/ 228 h 228"/>
              <a:gd name="T10" fmla="*/ 102 w 106"/>
              <a:gd name="T11" fmla="*/ 132 h 228"/>
              <a:gd name="T12" fmla="*/ 102 w 106"/>
              <a:gd name="T13" fmla="*/ 84 h 228"/>
              <a:gd name="T14" fmla="*/ 105 w 106"/>
              <a:gd name="T15" fmla="*/ 33 h 228"/>
              <a:gd name="T16" fmla="*/ 54 w 106"/>
              <a:gd name="T17" fmla="*/ 0 h 22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06"/>
              <a:gd name="T28" fmla="*/ 0 h 228"/>
              <a:gd name="T29" fmla="*/ 106 w 106"/>
              <a:gd name="T30" fmla="*/ 228 h 22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06" h="228">
                <a:moveTo>
                  <a:pt x="54" y="0"/>
                </a:moveTo>
                <a:cubicBezTo>
                  <a:pt x="47" y="29"/>
                  <a:pt x="35" y="52"/>
                  <a:pt x="9" y="69"/>
                </a:cubicBezTo>
                <a:cubicBezTo>
                  <a:pt x="5" y="75"/>
                  <a:pt x="0" y="87"/>
                  <a:pt x="0" y="87"/>
                </a:cubicBezTo>
                <a:lnTo>
                  <a:pt x="6" y="132"/>
                </a:lnTo>
                <a:lnTo>
                  <a:pt x="54" y="228"/>
                </a:lnTo>
                <a:lnTo>
                  <a:pt x="102" y="132"/>
                </a:lnTo>
                <a:lnTo>
                  <a:pt x="102" y="84"/>
                </a:lnTo>
                <a:cubicBezTo>
                  <a:pt x="103" y="67"/>
                  <a:pt x="106" y="50"/>
                  <a:pt x="105" y="33"/>
                </a:cubicBezTo>
                <a:cubicBezTo>
                  <a:pt x="104" y="19"/>
                  <a:pt x="66" y="8"/>
                  <a:pt x="54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da-DK"/>
          </a:p>
        </p:txBody>
      </p:sp>
      <p:sp>
        <p:nvSpPr>
          <p:cNvPr id="31" name="Freeform 36"/>
          <p:cNvSpPr>
            <a:spLocks/>
          </p:cNvSpPr>
          <p:nvPr/>
        </p:nvSpPr>
        <p:spPr bwMode="auto">
          <a:xfrm>
            <a:off x="5049175" y="1702821"/>
            <a:ext cx="408195" cy="627106"/>
          </a:xfrm>
          <a:custGeom>
            <a:avLst/>
            <a:gdLst>
              <a:gd name="T0" fmla="*/ 54 w 106"/>
              <a:gd name="T1" fmla="*/ 0 h 228"/>
              <a:gd name="T2" fmla="*/ 9 w 106"/>
              <a:gd name="T3" fmla="*/ 69 h 228"/>
              <a:gd name="T4" fmla="*/ 0 w 106"/>
              <a:gd name="T5" fmla="*/ 87 h 228"/>
              <a:gd name="T6" fmla="*/ 6 w 106"/>
              <a:gd name="T7" fmla="*/ 132 h 228"/>
              <a:gd name="T8" fmla="*/ 54 w 106"/>
              <a:gd name="T9" fmla="*/ 228 h 228"/>
              <a:gd name="T10" fmla="*/ 102 w 106"/>
              <a:gd name="T11" fmla="*/ 132 h 228"/>
              <a:gd name="T12" fmla="*/ 102 w 106"/>
              <a:gd name="T13" fmla="*/ 84 h 228"/>
              <a:gd name="T14" fmla="*/ 105 w 106"/>
              <a:gd name="T15" fmla="*/ 33 h 228"/>
              <a:gd name="T16" fmla="*/ 54 w 106"/>
              <a:gd name="T17" fmla="*/ 0 h 22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06"/>
              <a:gd name="T28" fmla="*/ 0 h 228"/>
              <a:gd name="T29" fmla="*/ 106 w 106"/>
              <a:gd name="T30" fmla="*/ 228 h 22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06" h="228">
                <a:moveTo>
                  <a:pt x="54" y="0"/>
                </a:moveTo>
                <a:cubicBezTo>
                  <a:pt x="47" y="29"/>
                  <a:pt x="35" y="52"/>
                  <a:pt x="9" y="69"/>
                </a:cubicBezTo>
                <a:cubicBezTo>
                  <a:pt x="5" y="75"/>
                  <a:pt x="0" y="87"/>
                  <a:pt x="0" y="87"/>
                </a:cubicBezTo>
                <a:lnTo>
                  <a:pt x="6" y="132"/>
                </a:lnTo>
                <a:lnTo>
                  <a:pt x="54" y="228"/>
                </a:lnTo>
                <a:lnTo>
                  <a:pt x="102" y="132"/>
                </a:lnTo>
                <a:lnTo>
                  <a:pt x="102" y="84"/>
                </a:lnTo>
                <a:cubicBezTo>
                  <a:pt x="103" y="67"/>
                  <a:pt x="106" y="50"/>
                  <a:pt x="105" y="33"/>
                </a:cubicBezTo>
                <a:cubicBezTo>
                  <a:pt x="104" y="19"/>
                  <a:pt x="66" y="8"/>
                  <a:pt x="54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da-DK"/>
          </a:p>
        </p:txBody>
      </p:sp>
      <p:sp>
        <p:nvSpPr>
          <p:cNvPr id="32" name="Freeform 37"/>
          <p:cNvSpPr>
            <a:spLocks/>
          </p:cNvSpPr>
          <p:nvPr/>
        </p:nvSpPr>
        <p:spPr bwMode="auto">
          <a:xfrm>
            <a:off x="6466304" y="3130312"/>
            <a:ext cx="408195" cy="627106"/>
          </a:xfrm>
          <a:custGeom>
            <a:avLst/>
            <a:gdLst>
              <a:gd name="T0" fmla="*/ 54 w 106"/>
              <a:gd name="T1" fmla="*/ 0 h 228"/>
              <a:gd name="T2" fmla="*/ 9 w 106"/>
              <a:gd name="T3" fmla="*/ 69 h 228"/>
              <a:gd name="T4" fmla="*/ 0 w 106"/>
              <a:gd name="T5" fmla="*/ 87 h 228"/>
              <a:gd name="T6" fmla="*/ 6 w 106"/>
              <a:gd name="T7" fmla="*/ 132 h 228"/>
              <a:gd name="T8" fmla="*/ 54 w 106"/>
              <a:gd name="T9" fmla="*/ 228 h 228"/>
              <a:gd name="T10" fmla="*/ 102 w 106"/>
              <a:gd name="T11" fmla="*/ 132 h 228"/>
              <a:gd name="T12" fmla="*/ 102 w 106"/>
              <a:gd name="T13" fmla="*/ 84 h 228"/>
              <a:gd name="T14" fmla="*/ 105 w 106"/>
              <a:gd name="T15" fmla="*/ 33 h 228"/>
              <a:gd name="T16" fmla="*/ 54 w 106"/>
              <a:gd name="T17" fmla="*/ 0 h 22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06"/>
              <a:gd name="T28" fmla="*/ 0 h 228"/>
              <a:gd name="T29" fmla="*/ 106 w 106"/>
              <a:gd name="T30" fmla="*/ 228 h 22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06" h="228">
                <a:moveTo>
                  <a:pt x="54" y="0"/>
                </a:moveTo>
                <a:cubicBezTo>
                  <a:pt x="47" y="29"/>
                  <a:pt x="35" y="52"/>
                  <a:pt x="9" y="69"/>
                </a:cubicBezTo>
                <a:cubicBezTo>
                  <a:pt x="5" y="75"/>
                  <a:pt x="0" y="87"/>
                  <a:pt x="0" y="87"/>
                </a:cubicBezTo>
                <a:lnTo>
                  <a:pt x="6" y="132"/>
                </a:lnTo>
                <a:lnTo>
                  <a:pt x="54" y="228"/>
                </a:lnTo>
                <a:lnTo>
                  <a:pt x="102" y="132"/>
                </a:lnTo>
                <a:lnTo>
                  <a:pt x="102" y="84"/>
                </a:lnTo>
                <a:cubicBezTo>
                  <a:pt x="103" y="67"/>
                  <a:pt x="106" y="50"/>
                  <a:pt x="105" y="33"/>
                </a:cubicBezTo>
                <a:cubicBezTo>
                  <a:pt x="104" y="19"/>
                  <a:pt x="66" y="8"/>
                  <a:pt x="54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da-DK"/>
          </a:p>
        </p:txBody>
      </p:sp>
      <p:sp>
        <p:nvSpPr>
          <p:cNvPr id="33" name="Freeform 38"/>
          <p:cNvSpPr>
            <a:spLocks/>
          </p:cNvSpPr>
          <p:nvPr/>
        </p:nvSpPr>
        <p:spPr bwMode="auto">
          <a:xfrm>
            <a:off x="4113407" y="2717743"/>
            <a:ext cx="739372" cy="528089"/>
          </a:xfrm>
          <a:custGeom>
            <a:avLst/>
            <a:gdLst>
              <a:gd name="T0" fmla="*/ 51 w 192"/>
              <a:gd name="T1" fmla="*/ 57 h 192"/>
              <a:gd name="T2" fmla="*/ 39 w 192"/>
              <a:gd name="T3" fmla="*/ 87 h 192"/>
              <a:gd name="T4" fmla="*/ 9 w 192"/>
              <a:gd name="T5" fmla="*/ 102 h 192"/>
              <a:gd name="T6" fmla="*/ 0 w 192"/>
              <a:gd name="T7" fmla="*/ 144 h 192"/>
              <a:gd name="T8" fmla="*/ 0 w 192"/>
              <a:gd name="T9" fmla="*/ 192 h 192"/>
              <a:gd name="T10" fmla="*/ 48 w 192"/>
              <a:gd name="T11" fmla="*/ 192 h 192"/>
              <a:gd name="T12" fmla="*/ 144 w 192"/>
              <a:gd name="T13" fmla="*/ 192 h 192"/>
              <a:gd name="T14" fmla="*/ 156 w 192"/>
              <a:gd name="T15" fmla="*/ 129 h 192"/>
              <a:gd name="T16" fmla="*/ 171 w 192"/>
              <a:gd name="T17" fmla="*/ 99 h 192"/>
              <a:gd name="T18" fmla="*/ 192 w 192"/>
              <a:gd name="T19" fmla="*/ 48 h 192"/>
              <a:gd name="T20" fmla="*/ 144 w 192"/>
              <a:gd name="T21" fmla="*/ 0 h 192"/>
              <a:gd name="T22" fmla="*/ 51 w 192"/>
              <a:gd name="T23" fmla="*/ 57 h 19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92"/>
              <a:gd name="T37" fmla="*/ 0 h 192"/>
              <a:gd name="T38" fmla="*/ 192 w 192"/>
              <a:gd name="T39" fmla="*/ 192 h 19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92" h="192">
                <a:moveTo>
                  <a:pt x="51" y="57"/>
                </a:moveTo>
                <a:cubicBezTo>
                  <a:pt x="49" y="65"/>
                  <a:pt x="47" y="82"/>
                  <a:pt x="39" y="87"/>
                </a:cubicBezTo>
                <a:cubicBezTo>
                  <a:pt x="27" y="95"/>
                  <a:pt x="15" y="89"/>
                  <a:pt x="9" y="102"/>
                </a:cubicBezTo>
                <a:lnTo>
                  <a:pt x="0" y="144"/>
                </a:lnTo>
                <a:lnTo>
                  <a:pt x="0" y="192"/>
                </a:lnTo>
                <a:lnTo>
                  <a:pt x="48" y="192"/>
                </a:lnTo>
                <a:lnTo>
                  <a:pt x="144" y="192"/>
                </a:lnTo>
                <a:cubicBezTo>
                  <a:pt x="148" y="171"/>
                  <a:pt x="150" y="149"/>
                  <a:pt x="156" y="129"/>
                </a:cubicBezTo>
                <a:cubicBezTo>
                  <a:pt x="158" y="122"/>
                  <a:pt x="171" y="120"/>
                  <a:pt x="171" y="99"/>
                </a:cubicBezTo>
                <a:lnTo>
                  <a:pt x="192" y="48"/>
                </a:lnTo>
                <a:lnTo>
                  <a:pt x="144" y="0"/>
                </a:lnTo>
                <a:lnTo>
                  <a:pt x="51" y="57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da-DK"/>
          </a:p>
        </p:txBody>
      </p:sp>
      <p:sp>
        <p:nvSpPr>
          <p:cNvPr id="34" name="Freeform 39"/>
          <p:cNvSpPr>
            <a:spLocks/>
          </p:cNvSpPr>
          <p:nvPr/>
        </p:nvSpPr>
        <p:spPr bwMode="auto">
          <a:xfrm>
            <a:off x="4979859" y="4222247"/>
            <a:ext cx="739372" cy="528089"/>
          </a:xfrm>
          <a:custGeom>
            <a:avLst/>
            <a:gdLst>
              <a:gd name="T0" fmla="*/ 51 w 192"/>
              <a:gd name="T1" fmla="*/ 57 h 192"/>
              <a:gd name="T2" fmla="*/ 39 w 192"/>
              <a:gd name="T3" fmla="*/ 87 h 192"/>
              <a:gd name="T4" fmla="*/ 9 w 192"/>
              <a:gd name="T5" fmla="*/ 102 h 192"/>
              <a:gd name="T6" fmla="*/ 0 w 192"/>
              <a:gd name="T7" fmla="*/ 144 h 192"/>
              <a:gd name="T8" fmla="*/ 0 w 192"/>
              <a:gd name="T9" fmla="*/ 192 h 192"/>
              <a:gd name="T10" fmla="*/ 48 w 192"/>
              <a:gd name="T11" fmla="*/ 192 h 192"/>
              <a:gd name="T12" fmla="*/ 144 w 192"/>
              <a:gd name="T13" fmla="*/ 192 h 192"/>
              <a:gd name="T14" fmla="*/ 156 w 192"/>
              <a:gd name="T15" fmla="*/ 129 h 192"/>
              <a:gd name="T16" fmla="*/ 171 w 192"/>
              <a:gd name="T17" fmla="*/ 99 h 192"/>
              <a:gd name="T18" fmla="*/ 192 w 192"/>
              <a:gd name="T19" fmla="*/ 48 h 192"/>
              <a:gd name="T20" fmla="*/ 144 w 192"/>
              <a:gd name="T21" fmla="*/ 0 h 192"/>
              <a:gd name="T22" fmla="*/ 51 w 192"/>
              <a:gd name="T23" fmla="*/ 57 h 19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92"/>
              <a:gd name="T37" fmla="*/ 0 h 192"/>
              <a:gd name="T38" fmla="*/ 192 w 192"/>
              <a:gd name="T39" fmla="*/ 192 h 19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92" h="192">
                <a:moveTo>
                  <a:pt x="51" y="57"/>
                </a:moveTo>
                <a:cubicBezTo>
                  <a:pt x="49" y="65"/>
                  <a:pt x="47" y="82"/>
                  <a:pt x="39" y="87"/>
                </a:cubicBezTo>
                <a:cubicBezTo>
                  <a:pt x="27" y="95"/>
                  <a:pt x="15" y="89"/>
                  <a:pt x="9" y="102"/>
                </a:cubicBezTo>
                <a:lnTo>
                  <a:pt x="0" y="144"/>
                </a:lnTo>
                <a:lnTo>
                  <a:pt x="0" y="192"/>
                </a:lnTo>
                <a:lnTo>
                  <a:pt x="48" y="192"/>
                </a:lnTo>
                <a:lnTo>
                  <a:pt x="144" y="192"/>
                </a:lnTo>
                <a:cubicBezTo>
                  <a:pt x="148" y="171"/>
                  <a:pt x="150" y="149"/>
                  <a:pt x="156" y="129"/>
                </a:cubicBezTo>
                <a:cubicBezTo>
                  <a:pt x="158" y="122"/>
                  <a:pt x="171" y="120"/>
                  <a:pt x="171" y="99"/>
                </a:cubicBezTo>
                <a:lnTo>
                  <a:pt x="192" y="48"/>
                </a:lnTo>
                <a:lnTo>
                  <a:pt x="144" y="0"/>
                </a:lnTo>
                <a:lnTo>
                  <a:pt x="51" y="57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da-DK"/>
          </a:p>
        </p:txBody>
      </p:sp>
      <p:sp>
        <p:nvSpPr>
          <p:cNvPr id="35" name="Freeform 40"/>
          <p:cNvSpPr>
            <a:spLocks/>
          </p:cNvSpPr>
          <p:nvPr/>
        </p:nvSpPr>
        <p:spPr bwMode="auto">
          <a:xfrm rot="13791140">
            <a:off x="6968587" y="3592361"/>
            <a:ext cx="528089" cy="924215"/>
          </a:xfrm>
          <a:custGeom>
            <a:avLst/>
            <a:gdLst>
              <a:gd name="T0" fmla="*/ 51 w 192"/>
              <a:gd name="T1" fmla="*/ 57 h 192"/>
              <a:gd name="T2" fmla="*/ 39 w 192"/>
              <a:gd name="T3" fmla="*/ 87 h 192"/>
              <a:gd name="T4" fmla="*/ 9 w 192"/>
              <a:gd name="T5" fmla="*/ 102 h 192"/>
              <a:gd name="T6" fmla="*/ 0 w 192"/>
              <a:gd name="T7" fmla="*/ 144 h 192"/>
              <a:gd name="T8" fmla="*/ 0 w 192"/>
              <a:gd name="T9" fmla="*/ 192 h 192"/>
              <a:gd name="T10" fmla="*/ 48 w 192"/>
              <a:gd name="T11" fmla="*/ 192 h 192"/>
              <a:gd name="T12" fmla="*/ 144 w 192"/>
              <a:gd name="T13" fmla="*/ 192 h 192"/>
              <a:gd name="T14" fmla="*/ 156 w 192"/>
              <a:gd name="T15" fmla="*/ 129 h 192"/>
              <a:gd name="T16" fmla="*/ 171 w 192"/>
              <a:gd name="T17" fmla="*/ 99 h 192"/>
              <a:gd name="T18" fmla="*/ 192 w 192"/>
              <a:gd name="T19" fmla="*/ 48 h 192"/>
              <a:gd name="T20" fmla="*/ 144 w 192"/>
              <a:gd name="T21" fmla="*/ 0 h 192"/>
              <a:gd name="T22" fmla="*/ 51 w 192"/>
              <a:gd name="T23" fmla="*/ 57 h 19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92"/>
              <a:gd name="T37" fmla="*/ 0 h 192"/>
              <a:gd name="T38" fmla="*/ 192 w 192"/>
              <a:gd name="T39" fmla="*/ 192 h 19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92" h="192">
                <a:moveTo>
                  <a:pt x="51" y="57"/>
                </a:moveTo>
                <a:cubicBezTo>
                  <a:pt x="49" y="65"/>
                  <a:pt x="47" y="82"/>
                  <a:pt x="39" y="87"/>
                </a:cubicBezTo>
                <a:cubicBezTo>
                  <a:pt x="27" y="95"/>
                  <a:pt x="15" y="89"/>
                  <a:pt x="9" y="102"/>
                </a:cubicBezTo>
                <a:lnTo>
                  <a:pt x="0" y="144"/>
                </a:lnTo>
                <a:lnTo>
                  <a:pt x="0" y="192"/>
                </a:lnTo>
                <a:lnTo>
                  <a:pt x="48" y="192"/>
                </a:lnTo>
                <a:lnTo>
                  <a:pt x="144" y="192"/>
                </a:lnTo>
                <a:cubicBezTo>
                  <a:pt x="148" y="171"/>
                  <a:pt x="150" y="149"/>
                  <a:pt x="156" y="129"/>
                </a:cubicBezTo>
                <a:cubicBezTo>
                  <a:pt x="158" y="122"/>
                  <a:pt x="171" y="120"/>
                  <a:pt x="171" y="99"/>
                </a:cubicBezTo>
                <a:lnTo>
                  <a:pt x="192" y="48"/>
                </a:lnTo>
                <a:lnTo>
                  <a:pt x="144" y="0"/>
                </a:lnTo>
                <a:lnTo>
                  <a:pt x="51" y="57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da-DK"/>
          </a:p>
        </p:txBody>
      </p:sp>
      <p:sp>
        <p:nvSpPr>
          <p:cNvPr id="36" name="Freeform 41"/>
          <p:cNvSpPr>
            <a:spLocks/>
          </p:cNvSpPr>
          <p:nvPr/>
        </p:nvSpPr>
        <p:spPr bwMode="auto">
          <a:xfrm>
            <a:off x="6343075" y="2098888"/>
            <a:ext cx="739372" cy="528089"/>
          </a:xfrm>
          <a:custGeom>
            <a:avLst/>
            <a:gdLst>
              <a:gd name="T0" fmla="*/ 51 w 192"/>
              <a:gd name="T1" fmla="*/ 57 h 192"/>
              <a:gd name="T2" fmla="*/ 39 w 192"/>
              <a:gd name="T3" fmla="*/ 87 h 192"/>
              <a:gd name="T4" fmla="*/ 9 w 192"/>
              <a:gd name="T5" fmla="*/ 102 h 192"/>
              <a:gd name="T6" fmla="*/ 0 w 192"/>
              <a:gd name="T7" fmla="*/ 144 h 192"/>
              <a:gd name="T8" fmla="*/ 0 w 192"/>
              <a:gd name="T9" fmla="*/ 192 h 192"/>
              <a:gd name="T10" fmla="*/ 48 w 192"/>
              <a:gd name="T11" fmla="*/ 192 h 192"/>
              <a:gd name="T12" fmla="*/ 144 w 192"/>
              <a:gd name="T13" fmla="*/ 192 h 192"/>
              <a:gd name="T14" fmla="*/ 156 w 192"/>
              <a:gd name="T15" fmla="*/ 129 h 192"/>
              <a:gd name="T16" fmla="*/ 171 w 192"/>
              <a:gd name="T17" fmla="*/ 99 h 192"/>
              <a:gd name="T18" fmla="*/ 192 w 192"/>
              <a:gd name="T19" fmla="*/ 48 h 192"/>
              <a:gd name="T20" fmla="*/ 144 w 192"/>
              <a:gd name="T21" fmla="*/ 0 h 192"/>
              <a:gd name="T22" fmla="*/ 51 w 192"/>
              <a:gd name="T23" fmla="*/ 57 h 19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92"/>
              <a:gd name="T37" fmla="*/ 0 h 192"/>
              <a:gd name="T38" fmla="*/ 192 w 192"/>
              <a:gd name="T39" fmla="*/ 192 h 19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92" h="192">
                <a:moveTo>
                  <a:pt x="51" y="57"/>
                </a:moveTo>
                <a:cubicBezTo>
                  <a:pt x="49" y="65"/>
                  <a:pt x="47" y="82"/>
                  <a:pt x="39" y="87"/>
                </a:cubicBezTo>
                <a:cubicBezTo>
                  <a:pt x="27" y="95"/>
                  <a:pt x="15" y="89"/>
                  <a:pt x="9" y="102"/>
                </a:cubicBezTo>
                <a:lnTo>
                  <a:pt x="0" y="144"/>
                </a:lnTo>
                <a:lnTo>
                  <a:pt x="0" y="192"/>
                </a:lnTo>
                <a:lnTo>
                  <a:pt x="48" y="192"/>
                </a:lnTo>
                <a:lnTo>
                  <a:pt x="144" y="192"/>
                </a:lnTo>
                <a:cubicBezTo>
                  <a:pt x="148" y="171"/>
                  <a:pt x="150" y="149"/>
                  <a:pt x="156" y="129"/>
                </a:cubicBezTo>
                <a:cubicBezTo>
                  <a:pt x="158" y="122"/>
                  <a:pt x="171" y="120"/>
                  <a:pt x="171" y="99"/>
                </a:cubicBezTo>
                <a:lnTo>
                  <a:pt x="192" y="48"/>
                </a:lnTo>
                <a:lnTo>
                  <a:pt x="144" y="0"/>
                </a:lnTo>
                <a:lnTo>
                  <a:pt x="51" y="57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da-DK"/>
          </a:p>
        </p:txBody>
      </p:sp>
      <p:sp>
        <p:nvSpPr>
          <p:cNvPr id="37" name="Freeform 42"/>
          <p:cNvSpPr>
            <a:spLocks/>
          </p:cNvSpPr>
          <p:nvPr/>
        </p:nvSpPr>
        <p:spPr bwMode="auto">
          <a:xfrm>
            <a:off x="5603703" y="3419111"/>
            <a:ext cx="924215" cy="528089"/>
          </a:xfrm>
          <a:custGeom>
            <a:avLst/>
            <a:gdLst>
              <a:gd name="T0" fmla="*/ 123 w 192"/>
              <a:gd name="T1" fmla="*/ 24 h 144"/>
              <a:gd name="T2" fmla="*/ 87 w 192"/>
              <a:gd name="T3" fmla="*/ 6 h 144"/>
              <a:gd name="T4" fmla="*/ 48 w 192"/>
              <a:gd name="T5" fmla="*/ 0 h 144"/>
              <a:gd name="T6" fmla="*/ 0 w 192"/>
              <a:gd name="T7" fmla="*/ 48 h 144"/>
              <a:gd name="T8" fmla="*/ 0 w 192"/>
              <a:gd name="T9" fmla="*/ 96 h 144"/>
              <a:gd name="T10" fmla="*/ 48 w 192"/>
              <a:gd name="T11" fmla="*/ 144 h 144"/>
              <a:gd name="T12" fmla="*/ 144 w 192"/>
              <a:gd name="T13" fmla="*/ 144 h 144"/>
              <a:gd name="T14" fmla="*/ 192 w 192"/>
              <a:gd name="T15" fmla="*/ 96 h 144"/>
              <a:gd name="T16" fmla="*/ 192 w 192"/>
              <a:gd name="T17" fmla="*/ 48 h 144"/>
              <a:gd name="T18" fmla="*/ 123 w 192"/>
              <a:gd name="T19" fmla="*/ 24 h 14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92"/>
              <a:gd name="T31" fmla="*/ 0 h 144"/>
              <a:gd name="T32" fmla="*/ 192 w 192"/>
              <a:gd name="T33" fmla="*/ 144 h 14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92" h="144">
                <a:moveTo>
                  <a:pt x="123" y="24"/>
                </a:moveTo>
                <a:cubicBezTo>
                  <a:pt x="118" y="10"/>
                  <a:pt x="101" y="6"/>
                  <a:pt x="87" y="6"/>
                </a:cubicBezTo>
                <a:lnTo>
                  <a:pt x="48" y="0"/>
                </a:lnTo>
                <a:lnTo>
                  <a:pt x="0" y="48"/>
                </a:lnTo>
                <a:lnTo>
                  <a:pt x="0" y="96"/>
                </a:lnTo>
                <a:lnTo>
                  <a:pt x="48" y="144"/>
                </a:lnTo>
                <a:lnTo>
                  <a:pt x="144" y="144"/>
                </a:lnTo>
                <a:lnTo>
                  <a:pt x="192" y="96"/>
                </a:lnTo>
                <a:lnTo>
                  <a:pt x="192" y="48"/>
                </a:lnTo>
                <a:cubicBezTo>
                  <a:pt x="174" y="30"/>
                  <a:pt x="148" y="24"/>
                  <a:pt x="123" y="24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da-DK"/>
          </a:p>
        </p:txBody>
      </p:sp>
      <p:sp>
        <p:nvSpPr>
          <p:cNvPr id="38" name="Freeform 43"/>
          <p:cNvSpPr>
            <a:spLocks/>
          </p:cNvSpPr>
          <p:nvPr/>
        </p:nvSpPr>
        <p:spPr bwMode="auto">
          <a:xfrm>
            <a:off x="7267290" y="1702821"/>
            <a:ext cx="924215" cy="528089"/>
          </a:xfrm>
          <a:custGeom>
            <a:avLst/>
            <a:gdLst>
              <a:gd name="T0" fmla="*/ 123 w 192"/>
              <a:gd name="T1" fmla="*/ 24 h 144"/>
              <a:gd name="T2" fmla="*/ 87 w 192"/>
              <a:gd name="T3" fmla="*/ 6 h 144"/>
              <a:gd name="T4" fmla="*/ 48 w 192"/>
              <a:gd name="T5" fmla="*/ 0 h 144"/>
              <a:gd name="T6" fmla="*/ 0 w 192"/>
              <a:gd name="T7" fmla="*/ 48 h 144"/>
              <a:gd name="T8" fmla="*/ 0 w 192"/>
              <a:gd name="T9" fmla="*/ 96 h 144"/>
              <a:gd name="T10" fmla="*/ 48 w 192"/>
              <a:gd name="T11" fmla="*/ 144 h 144"/>
              <a:gd name="T12" fmla="*/ 144 w 192"/>
              <a:gd name="T13" fmla="*/ 144 h 144"/>
              <a:gd name="T14" fmla="*/ 192 w 192"/>
              <a:gd name="T15" fmla="*/ 96 h 144"/>
              <a:gd name="T16" fmla="*/ 192 w 192"/>
              <a:gd name="T17" fmla="*/ 48 h 144"/>
              <a:gd name="T18" fmla="*/ 123 w 192"/>
              <a:gd name="T19" fmla="*/ 24 h 14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92"/>
              <a:gd name="T31" fmla="*/ 0 h 144"/>
              <a:gd name="T32" fmla="*/ 192 w 192"/>
              <a:gd name="T33" fmla="*/ 144 h 14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92" h="144">
                <a:moveTo>
                  <a:pt x="123" y="24"/>
                </a:moveTo>
                <a:cubicBezTo>
                  <a:pt x="118" y="10"/>
                  <a:pt x="101" y="6"/>
                  <a:pt x="87" y="6"/>
                </a:cubicBezTo>
                <a:lnTo>
                  <a:pt x="48" y="0"/>
                </a:lnTo>
                <a:lnTo>
                  <a:pt x="0" y="48"/>
                </a:lnTo>
                <a:lnTo>
                  <a:pt x="0" y="96"/>
                </a:lnTo>
                <a:lnTo>
                  <a:pt x="48" y="144"/>
                </a:lnTo>
                <a:lnTo>
                  <a:pt x="144" y="144"/>
                </a:lnTo>
                <a:lnTo>
                  <a:pt x="192" y="96"/>
                </a:lnTo>
                <a:lnTo>
                  <a:pt x="192" y="48"/>
                </a:lnTo>
                <a:cubicBezTo>
                  <a:pt x="174" y="30"/>
                  <a:pt x="148" y="24"/>
                  <a:pt x="123" y="24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da-DK"/>
          </a:p>
        </p:txBody>
      </p:sp>
      <p:sp>
        <p:nvSpPr>
          <p:cNvPr id="39" name="Freeform 44"/>
          <p:cNvSpPr>
            <a:spLocks/>
          </p:cNvSpPr>
          <p:nvPr/>
        </p:nvSpPr>
        <p:spPr bwMode="auto">
          <a:xfrm>
            <a:off x="3974775" y="4186491"/>
            <a:ext cx="924215" cy="528089"/>
          </a:xfrm>
          <a:custGeom>
            <a:avLst/>
            <a:gdLst>
              <a:gd name="T0" fmla="*/ 123 w 192"/>
              <a:gd name="T1" fmla="*/ 24 h 144"/>
              <a:gd name="T2" fmla="*/ 87 w 192"/>
              <a:gd name="T3" fmla="*/ 6 h 144"/>
              <a:gd name="T4" fmla="*/ 48 w 192"/>
              <a:gd name="T5" fmla="*/ 0 h 144"/>
              <a:gd name="T6" fmla="*/ 0 w 192"/>
              <a:gd name="T7" fmla="*/ 48 h 144"/>
              <a:gd name="T8" fmla="*/ 0 w 192"/>
              <a:gd name="T9" fmla="*/ 96 h 144"/>
              <a:gd name="T10" fmla="*/ 48 w 192"/>
              <a:gd name="T11" fmla="*/ 144 h 144"/>
              <a:gd name="T12" fmla="*/ 144 w 192"/>
              <a:gd name="T13" fmla="*/ 144 h 144"/>
              <a:gd name="T14" fmla="*/ 192 w 192"/>
              <a:gd name="T15" fmla="*/ 96 h 144"/>
              <a:gd name="T16" fmla="*/ 192 w 192"/>
              <a:gd name="T17" fmla="*/ 48 h 144"/>
              <a:gd name="T18" fmla="*/ 123 w 192"/>
              <a:gd name="T19" fmla="*/ 24 h 14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92"/>
              <a:gd name="T31" fmla="*/ 0 h 144"/>
              <a:gd name="T32" fmla="*/ 192 w 192"/>
              <a:gd name="T33" fmla="*/ 144 h 14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92" h="144">
                <a:moveTo>
                  <a:pt x="123" y="24"/>
                </a:moveTo>
                <a:cubicBezTo>
                  <a:pt x="118" y="10"/>
                  <a:pt x="101" y="6"/>
                  <a:pt x="87" y="6"/>
                </a:cubicBezTo>
                <a:lnTo>
                  <a:pt x="48" y="0"/>
                </a:lnTo>
                <a:lnTo>
                  <a:pt x="0" y="48"/>
                </a:lnTo>
                <a:lnTo>
                  <a:pt x="0" y="96"/>
                </a:lnTo>
                <a:lnTo>
                  <a:pt x="48" y="144"/>
                </a:lnTo>
                <a:lnTo>
                  <a:pt x="144" y="144"/>
                </a:lnTo>
                <a:lnTo>
                  <a:pt x="192" y="96"/>
                </a:lnTo>
                <a:lnTo>
                  <a:pt x="192" y="48"/>
                </a:lnTo>
                <a:cubicBezTo>
                  <a:pt x="174" y="30"/>
                  <a:pt x="148" y="24"/>
                  <a:pt x="123" y="24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da-DK"/>
          </a:p>
        </p:txBody>
      </p:sp>
      <p:sp>
        <p:nvSpPr>
          <p:cNvPr id="40" name="Freeform 45"/>
          <p:cNvSpPr>
            <a:spLocks/>
          </p:cNvSpPr>
          <p:nvPr/>
        </p:nvSpPr>
        <p:spPr bwMode="auto">
          <a:xfrm>
            <a:off x="5569045" y="1727575"/>
            <a:ext cx="797135" cy="396067"/>
          </a:xfrm>
          <a:custGeom>
            <a:avLst/>
            <a:gdLst>
              <a:gd name="T0" fmla="*/ 0 w 207"/>
              <a:gd name="T1" fmla="*/ 108 h 144"/>
              <a:gd name="T2" fmla="*/ 48 w 207"/>
              <a:gd name="T3" fmla="*/ 42 h 144"/>
              <a:gd name="T4" fmla="*/ 96 w 207"/>
              <a:gd name="T5" fmla="*/ 45 h 144"/>
              <a:gd name="T6" fmla="*/ 138 w 207"/>
              <a:gd name="T7" fmla="*/ 12 h 144"/>
              <a:gd name="T8" fmla="*/ 159 w 207"/>
              <a:gd name="T9" fmla="*/ 0 h 144"/>
              <a:gd name="T10" fmla="*/ 207 w 207"/>
              <a:gd name="T11" fmla="*/ 48 h 144"/>
              <a:gd name="T12" fmla="*/ 207 w 207"/>
              <a:gd name="T13" fmla="*/ 96 h 144"/>
              <a:gd name="T14" fmla="*/ 159 w 207"/>
              <a:gd name="T15" fmla="*/ 144 h 144"/>
              <a:gd name="T16" fmla="*/ 15 w 207"/>
              <a:gd name="T17" fmla="*/ 144 h 144"/>
              <a:gd name="T18" fmla="*/ 0 w 207"/>
              <a:gd name="T19" fmla="*/ 108 h 14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07"/>
              <a:gd name="T31" fmla="*/ 0 h 144"/>
              <a:gd name="T32" fmla="*/ 207 w 207"/>
              <a:gd name="T33" fmla="*/ 144 h 14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07" h="144">
                <a:moveTo>
                  <a:pt x="0" y="108"/>
                </a:moveTo>
                <a:cubicBezTo>
                  <a:pt x="25" y="91"/>
                  <a:pt x="25" y="57"/>
                  <a:pt x="48" y="42"/>
                </a:cubicBezTo>
                <a:cubicBezTo>
                  <a:pt x="64" y="43"/>
                  <a:pt x="80" y="45"/>
                  <a:pt x="96" y="45"/>
                </a:cubicBezTo>
                <a:cubicBezTo>
                  <a:pt x="119" y="45"/>
                  <a:pt x="120" y="21"/>
                  <a:pt x="138" y="12"/>
                </a:cubicBezTo>
                <a:lnTo>
                  <a:pt x="159" y="0"/>
                </a:lnTo>
                <a:lnTo>
                  <a:pt x="207" y="48"/>
                </a:lnTo>
                <a:lnTo>
                  <a:pt x="207" y="96"/>
                </a:lnTo>
                <a:lnTo>
                  <a:pt x="159" y="144"/>
                </a:lnTo>
                <a:lnTo>
                  <a:pt x="15" y="144"/>
                </a:lnTo>
                <a:cubicBezTo>
                  <a:pt x="10" y="129"/>
                  <a:pt x="0" y="125"/>
                  <a:pt x="0" y="108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da-DK"/>
          </a:p>
        </p:txBody>
      </p:sp>
      <p:sp>
        <p:nvSpPr>
          <p:cNvPr id="41" name="Freeform 46"/>
          <p:cNvSpPr>
            <a:spLocks/>
          </p:cNvSpPr>
          <p:nvPr/>
        </p:nvSpPr>
        <p:spPr bwMode="auto">
          <a:xfrm>
            <a:off x="6520216" y="4461537"/>
            <a:ext cx="924215" cy="286048"/>
          </a:xfrm>
          <a:custGeom>
            <a:avLst/>
            <a:gdLst>
              <a:gd name="T0" fmla="*/ 48 w 240"/>
              <a:gd name="T1" fmla="*/ 2 h 104"/>
              <a:gd name="T2" fmla="*/ 0 w 240"/>
              <a:gd name="T3" fmla="*/ 50 h 104"/>
              <a:gd name="T4" fmla="*/ 24 w 240"/>
              <a:gd name="T5" fmla="*/ 86 h 104"/>
              <a:gd name="T6" fmla="*/ 96 w 240"/>
              <a:gd name="T7" fmla="*/ 89 h 104"/>
              <a:gd name="T8" fmla="*/ 192 w 240"/>
              <a:gd name="T9" fmla="*/ 98 h 104"/>
              <a:gd name="T10" fmla="*/ 240 w 240"/>
              <a:gd name="T11" fmla="*/ 50 h 104"/>
              <a:gd name="T12" fmla="*/ 192 w 240"/>
              <a:gd name="T13" fmla="*/ 2 h 104"/>
              <a:gd name="T14" fmla="*/ 48 w 240"/>
              <a:gd name="T15" fmla="*/ 2 h 10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40"/>
              <a:gd name="T25" fmla="*/ 0 h 104"/>
              <a:gd name="T26" fmla="*/ 240 w 240"/>
              <a:gd name="T27" fmla="*/ 104 h 104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40" h="104">
                <a:moveTo>
                  <a:pt x="48" y="2"/>
                </a:moveTo>
                <a:lnTo>
                  <a:pt x="0" y="50"/>
                </a:lnTo>
                <a:cubicBezTo>
                  <a:pt x="7" y="61"/>
                  <a:pt x="14" y="76"/>
                  <a:pt x="24" y="86"/>
                </a:cubicBezTo>
                <a:cubicBezTo>
                  <a:pt x="60" y="104"/>
                  <a:pt x="60" y="89"/>
                  <a:pt x="96" y="89"/>
                </a:cubicBezTo>
                <a:lnTo>
                  <a:pt x="192" y="98"/>
                </a:lnTo>
                <a:lnTo>
                  <a:pt x="240" y="50"/>
                </a:lnTo>
                <a:lnTo>
                  <a:pt x="192" y="2"/>
                </a:lnTo>
                <a:cubicBezTo>
                  <a:pt x="140" y="0"/>
                  <a:pt x="98" y="2"/>
                  <a:pt x="48" y="2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da-DK"/>
          </a:p>
        </p:txBody>
      </p:sp>
      <p:sp>
        <p:nvSpPr>
          <p:cNvPr id="42" name="Freeform 47"/>
          <p:cNvSpPr>
            <a:spLocks/>
          </p:cNvSpPr>
          <p:nvPr/>
        </p:nvSpPr>
        <p:spPr bwMode="auto">
          <a:xfrm rot="832510">
            <a:off x="8884665" y="2593972"/>
            <a:ext cx="577634" cy="519838"/>
          </a:xfrm>
          <a:custGeom>
            <a:avLst/>
            <a:gdLst>
              <a:gd name="T0" fmla="*/ 84 w 150"/>
              <a:gd name="T1" fmla="*/ 0 h 189"/>
              <a:gd name="T2" fmla="*/ 39 w 150"/>
              <a:gd name="T3" fmla="*/ 27 h 189"/>
              <a:gd name="T4" fmla="*/ 33 w 150"/>
              <a:gd name="T5" fmla="*/ 42 h 189"/>
              <a:gd name="T6" fmla="*/ 0 w 150"/>
              <a:gd name="T7" fmla="*/ 45 h 189"/>
              <a:gd name="T8" fmla="*/ 48 w 150"/>
              <a:gd name="T9" fmla="*/ 141 h 189"/>
              <a:gd name="T10" fmla="*/ 48 w 150"/>
              <a:gd name="T11" fmla="*/ 189 h 189"/>
              <a:gd name="T12" fmla="*/ 96 w 150"/>
              <a:gd name="T13" fmla="*/ 189 h 189"/>
              <a:gd name="T14" fmla="*/ 144 w 150"/>
              <a:gd name="T15" fmla="*/ 141 h 189"/>
              <a:gd name="T16" fmla="*/ 138 w 150"/>
              <a:gd name="T17" fmla="*/ 126 h 189"/>
              <a:gd name="T18" fmla="*/ 138 w 150"/>
              <a:gd name="T19" fmla="*/ 105 h 189"/>
              <a:gd name="T20" fmla="*/ 129 w 150"/>
              <a:gd name="T21" fmla="*/ 99 h 189"/>
              <a:gd name="T22" fmla="*/ 96 w 150"/>
              <a:gd name="T23" fmla="*/ 45 h 189"/>
              <a:gd name="T24" fmla="*/ 84 w 150"/>
              <a:gd name="T25" fmla="*/ 0 h 189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50"/>
              <a:gd name="T40" fmla="*/ 0 h 189"/>
              <a:gd name="T41" fmla="*/ 150 w 150"/>
              <a:gd name="T42" fmla="*/ 189 h 189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50" h="189">
                <a:moveTo>
                  <a:pt x="84" y="0"/>
                </a:moveTo>
                <a:cubicBezTo>
                  <a:pt x="72" y="16"/>
                  <a:pt x="55" y="16"/>
                  <a:pt x="39" y="27"/>
                </a:cubicBezTo>
                <a:cubicBezTo>
                  <a:pt x="32" y="38"/>
                  <a:pt x="33" y="32"/>
                  <a:pt x="33" y="42"/>
                </a:cubicBezTo>
                <a:lnTo>
                  <a:pt x="0" y="45"/>
                </a:lnTo>
                <a:lnTo>
                  <a:pt x="48" y="141"/>
                </a:lnTo>
                <a:lnTo>
                  <a:pt x="48" y="189"/>
                </a:lnTo>
                <a:lnTo>
                  <a:pt x="96" y="189"/>
                </a:lnTo>
                <a:lnTo>
                  <a:pt x="144" y="141"/>
                </a:lnTo>
                <a:cubicBezTo>
                  <a:pt x="142" y="136"/>
                  <a:pt x="139" y="131"/>
                  <a:pt x="138" y="126"/>
                </a:cubicBezTo>
                <a:cubicBezTo>
                  <a:pt x="136" y="111"/>
                  <a:pt x="150" y="123"/>
                  <a:pt x="138" y="105"/>
                </a:cubicBezTo>
                <a:cubicBezTo>
                  <a:pt x="136" y="102"/>
                  <a:pt x="129" y="99"/>
                  <a:pt x="129" y="99"/>
                </a:cubicBezTo>
                <a:lnTo>
                  <a:pt x="96" y="45"/>
                </a:lnTo>
                <a:lnTo>
                  <a:pt x="84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da-DK"/>
          </a:p>
        </p:txBody>
      </p:sp>
      <p:sp>
        <p:nvSpPr>
          <p:cNvPr id="43" name="Freeform 48"/>
          <p:cNvSpPr>
            <a:spLocks/>
          </p:cNvSpPr>
          <p:nvPr/>
        </p:nvSpPr>
        <p:spPr bwMode="auto">
          <a:xfrm>
            <a:off x="7636975" y="3551133"/>
            <a:ext cx="577634" cy="519838"/>
          </a:xfrm>
          <a:custGeom>
            <a:avLst/>
            <a:gdLst>
              <a:gd name="T0" fmla="*/ 84 w 150"/>
              <a:gd name="T1" fmla="*/ 0 h 189"/>
              <a:gd name="T2" fmla="*/ 39 w 150"/>
              <a:gd name="T3" fmla="*/ 27 h 189"/>
              <a:gd name="T4" fmla="*/ 33 w 150"/>
              <a:gd name="T5" fmla="*/ 42 h 189"/>
              <a:gd name="T6" fmla="*/ 0 w 150"/>
              <a:gd name="T7" fmla="*/ 45 h 189"/>
              <a:gd name="T8" fmla="*/ 48 w 150"/>
              <a:gd name="T9" fmla="*/ 141 h 189"/>
              <a:gd name="T10" fmla="*/ 48 w 150"/>
              <a:gd name="T11" fmla="*/ 189 h 189"/>
              <a:gd name="T12" fmla="*/ 96 w 150"/>
              <a:gd name="T13" fmla="*/ 189 h 189"/>
              <a:gd name="T14" fmla="*/ 144 w 150"/>
              <a:gd name="T15" fmla="*/ 141 h 189"/>
              <a:gd name="T16" fmla="*/ 138 w 150"/>
              <a:gd name="T17" fmla="*/ 126 h 189"/>
              <a:gd name="T18" fmla="*/ 138 w 150"/>
              <a:gd name="T19" fmla="*/ 105 h 189"/>
              <a:gd name="T20" fmla="*/ 129 w 150"/>
              <a:gd name="T21" fmla="*/ 99 h 189"/>
              <a:gd name="T22" fmla="*/ 96 w 150"/>
              <a:gd name="T23" fmla="*/ 45 h 189"/>
              <a:gd name="T24" fmla="*/ 84 w 150"/>
              <a:gd name="T25" fmla="*/ 0 h 189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50"/>
              <a:gd name="T40" fmla="*/ 0 h 189"/>
              <a:gd name="T41" fmla="*/ 150 w 150"/>
              <a:gd name="T42" fmla="*/ 189 h 189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50" h="189">
                <a:moveTo>
                  <a:pt x="84" y="0"/>
                </a:moveTo>
                <a:cubicBezTo>
                  <a:pt x="72" y="16"/>
                  <a:pt x="55" y="16"/>
                  <a:pt x="39" y="27"/>
                </a:cubicBezTo>
                <a:cubicBezTo>
                  <a:pt x="32" y="38"/>
                  <a:pt x="33" y="32"/>
                  <a:pt x="33" y="42"/>
                </a:cubicBezTo>
                <a:lnTo>
                  <a:pt x="0" y="45"/>
                </a:lnTo>
                <a:lnTo>
                  <a:pt x="48" y="141"/>
                </a:lnTo>
                <a:lnTo>
                  <a:pt x="48" y="189"/>
                </a:lnTo>
                <a:lnTo>
                  <a:pt x="96" y="189"/>
                </a:lnTo>
                <a:lnTo>
                  <a:pt x="144" y="141"/>
                </a:lnTo>
                <a:cubicBezTo>
                  <a:pt x="142" y="136"/>
                  <a:pt x="139" y="131"/>
                  <a:pt x="138" y="126"/>
                </a:cubicBezTo>
                <a:cubicBezTo>
                  <a:pt x="136" y="111"/>
                  <a:pt x="150" y="123"/>
                  <a:pt x="138" y="105"/>
                </a:cubicBezTo>
                <a:cubicBezTo>
                  <a:pt x="136" y="102"/>
                  <a:pt x="129" y="99"/>
                  <a:pt x="129" y="99"/>
                </a:cubicBezTo>
                <a:lnTo>
                  <a:pt x="96" y="45"/>
                </a:lnTo>
                <a:lnTo>
                  <a:pt x="84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da-DK"/>
          </a:p>
        </p:txBody>
      </p:sp>
      <p:sp>
        <p:nvSpPr>
          <p:cNvPr id="44" name="Freeform 49"/>
          <p:cNvSpPr>
            <a:spLocks/>
          </p:cNvSpPr>
          <p:nvPr/>
        </p:nvSpPr>
        <p:spPr bwMode="auto">
          <a:xfrm>
            <a:off x="8226162" y="2362933"/>
            <a:ext cx="739372" cy="528089"/>
          </a:xfrm>
          <a:custGeom>
            <a:avLst/>
            <a:gdLst>
              <a:gd name="T0" fmla="*/ 51 w 192"/>
              <a:gd name="T1" fmla="*/ 57 h 192"/>
              <a:gd name="T2" fmla="*/ 39 w 192"/>
              <a:gd name="T3" fmla="*/ 87 h 192"/>
              <a:gd name="T4" fmla="*/ 9 w 192"/>
              <a:gd name="T5" fmla="*/ 102 h 192"/>
              <a:gd name="T6" fmla="*/ 0 w 192"/>
              <a:gd name="T7" fmla="*/ 144 h 192"/>
              <a:gd name="T8" fmla="*/ 0 w 192"/>
              <a:gd name="T9" fmla="*/ 192 h 192"/>
              <a:gd name="T10" fmla="*/ 48 w 192"/>
              <a:gd name="T11" fmla="*/ 192 h 192"/>
              <a:gd name="T12" fmla="*/ 144 w 192"/>
              <a:gd name="T13" fmla="*/ 192 h 192"/>
              <a:gd name="T14" fmla="*/ 156 w 192"/>
              <a:gd name="T15" fmla="*/ 129 h 192"/>
              <a:gd name="T16" fmla="*/ 171 w 192"/>
              <a:gd name="T17" fmla="*/ 99 h 192"/>
              <a:gd name="T18" fmla="*/ 192 w 192"/>
              <a:gd name="T19" fmla="*/ 48 h 192"/>
              <a:gd name="T20" fmla="*/ 144 w 192"/>
              <a:gd name="T21" fmla="*/ 0 h 192"/>
              <a:gd name="T22" fmla="*/ 51 w 192"/>
              <a:gd name="T23" fmla="*/ 57 h 19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92"/>
              <a:gd name="T37" fmla="*/ 0 h 192"/>
              <a:gd name="T38" fmla="*/ 192 w 192"/>
              <a:gd name="T39" fmla="*/ 192 h 19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92" h="192">
                <a:moveTo>
                  <a:pt x="51" y="57"/>
                </a:moveTo>
                <a:cubicBezTo>
                  <a:pt x="49" y="65"/>
                  <a:pt x="47" y="82"/>
                  <a:pt x="39" y="87"/>
                </a:cubicBezTo>
                <a:cubicBezTo>
                  <a:pt x="27" y="95"/>
                  <a:pt x="15" y="89"/>
                  <a:pt x="9" y="102"/>
                </a:cubicBezTo>
                <a:lnTo>
                  <a:pt x="0" y="144"/>
                </a:lnTo>
                <a:lnTo>
                  <a:pt x="0" y="192"/>
                </a:lnTo>
                <a:lnTo>
                  <a:pt x="48" y="192"/>
                </a:lnTo>
                <a:lnTo>
                  <a:pt x="144" y="192"/>
                </a:lnTo>
                <a:cubicBezTo>
                  <a:pt x="148" y="171"/>
                  <a:pt x="150" y="149"/>
                  <a:pt x="156" y="129"/>
                </a:cubicBezTo>
                <a:cubicBezTo>
                  <a:pt x="158" y="122"/>
                  <a:pt x="171" y="120"/>
                  <a:pt x="171" y="99"/>
                </a:cubicBezTo>
                <a:lnTo>
                  <a:pt x="192" y="48"/>
                </a:lnTo>
                <a:lnTo>
                  <a:pt x="144" y="0"/>
                </a:lnTo>
                <a:lnTo>
                  <a:pt x="51" y="57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da-DK"/>
          </a:p>
        </p:txBody>
      </p:sp>
      <p:sp>
        <p:nvSpPr>
          <p:cNvPr id="45" name="Freeform 50"/>
          <p:cNvSpPr>
            <a:spLocks/>
          </p:cNvSpPr>
          <p:nvPr/>
        </p:nvSpPr>
        <p:spPr bwMode="auto">
          <a:xfrm rot="19861366">
            <a:off x="8376347" y="1634060"/>
            <a:ext cx="554529" cy="728873"/>
          </a:xfrm>
          <a:custGeom>
            <a:avLst/>
            <a:gdLst>
              <a:gd name="T0" fmla="*/ 48 w 144"/>
              <a:gd name="T1" fmla="*/ 26 h 265"/>
              <a:gd name="T2" fmla="*/ 0 w 144"/>
              <a:gd name="T3" fmla="*/ 26 h 265"/>
              <a:gd name="T4" fmla="*/ 0 w 144"/>
              <a:gd name="T5" fmla="*/ 122 h 265"/>
              <a:gd name="T6" fmla="*/ 24 w 144"/>
              <a:gd name="T7" fmla="*/ 230 h 265"/>
              <a:gd name="T8" fmla="*/ 54 w 144"/>
              <a:gd name="T9" fmla="*/ 260 h 265"/>
              <a:gd name="T10" fmla="*/ 90 w 144"/>
              <a:gd name="T11" fmla="*/ 254 h 265"/>
              <a:gd name="T12" fmla="*/ 96 w 144"/>
              <a:gd name="T13" fmla="*/ 218 h 265"/>
              <a:gd name="T14" fmla="*/ 144 w 144"/>
              <a:gd name="T15" fmla="*/ 170 h 265"/>
              <a:gd name="T16" fmla="*/ 144 w 144"/>
              <a:gd name="T17" fmla="*/ 122 h 265"/>
              <a:gd name="T18" fmla="*/ 96 w 144"/>
              <a:gd name="T19" fmla="*/ 74 h 265"/>
              <a:gd name="T20" fmla="*/ 48 w 144"/>
              <a:gd name="T21" fmla="*/ 26 h 265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44"/>
              <a:gd name="T34" fmla="*/ 0 h 265"/>
              <a:gd name="T35" fmla="*/ 144 w 144"/>
              <a:gd name="T36" fmla="*/ 265 h 265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44" h="265">
                <a:moveTo>
                  <a:pt x="48" y="26"/>
                </a:moveTo>
                <a:lnTo>
                  <a:pt x="0" y="26"/>
                </a:lnTo>
                <a:lnTo>
                  <a:pt x="0" y="122"/>
                </a:lnTo>
                <a:cubicBezTo>
                  <a:pt x="8" y="158"/>
                  <a:pt x="6" y="198"/>
                  <a:pt x="24" y="230"/>
                </a:cubicBezTo>
                <a:cubicBezTo>
                  <a:pt x="31" y="242"/>
                  <a:pt x="54" y="260"/>
                  <a:pt x="54" y="260"/>
                </a:cubicBezTo>
                <a:cubicBezTo>
                  <a:pt x="88" y="257"/>
                  <a:pt x="79" y="265"/>
                  <a:pt x="90" y="254"/>
                </a:cubicBezTo>
                <a:lnTo>
                  <a:pt x="96" y="218"/>
                </a:lnTo>
                <a:lnTo>
                  <a:pt x="144" y="170"/>
                </a:lnTo>
                <a:lnTo>
                  <a:pt x="144" y="122"/>
                </a:lnTo>
                <a:lnTo>
                  <a:pt x="96" y="74"/>
                </a:lnTo>
                <a:cubicBezTo>
                  <a:pt x="71" y="0"/>
                  <a:pt x="94" y="26"/>
                  <a:pt x="48" y="26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da-DK"/>
          </a:p>
        </p:txBody>
      </p:sp>
      <p:sp>
        <p:nvSpPr>
          <p:cNvPr id="46" name="Freeform 51"/>
          <p:cNvSpPr>
            <a:spLocks/>
          </p:cNvSpPr>
          <p:nvPr/>
        </p:nvSpPr>
        <p:spPr bwMode="auto">
          <a:xfrm>
            <a:off x="7636975" y="4079222"/>
            <a:ext cx="408195" cy="627106"/>
          </a:xfrm>
          <a:custGeom>
            <a:avLst/>
            <a:gdLst>
              <a:gd name="T0" fmla="*/ 54 w 106"/>
              <a:gd name="T1" fmla="*/ 0 h 228"/>
              <a:gd name="T2" fmla="*/ 9 w 106"/>
              <a:gd name="T3" fmla="*/ 69 h 228"/>
              <a:gd name="T4" fmla="*/ 0 w 106"/>
              <a:gd name="T5" fmla="*/ 87 h 228"/>
              <a:gd name="T6" fmla="*/ 6 w 106"/>
              <a:gd name="T7" fmla="*/ 132 h 228"/>
              <a:gd name="T8" fmla="*/ 54 w 106"/>
              <a:gd name="T9" fmla="*/ 228 h 228"/>
              <a:gd name="T10" fmla="*/ 102 w 106"/>
              <a:gd name="T11" fmla="*/ 132 h 228"/>
              <a:gd name="T12" fmla="*/ 102 w 106"/>
              <a:gd name="T13" fmla="*/ 84 h 228"/>
              <a:gd name="T14" fmla="*/ 105 w 106"/>
              <a:gd name="T15" fmla="*/ 33 h 228"/>
              <a:gd name="T16" fmla="*/ 54 w 106"/>
              <a:gd name="T17" fmla="*/ 0 h 22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06"/>
              <a:gd name="T28" fmla="*/ 0 h 228"/>
              <a:gd name="T29" fmla="*/ 106 w 106"/>
              <a:gd name="T30" fmla="*/ 228 h 22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06" h="228">
                <a:moveTo>
                  <a:pt x="54" y="0"/>
                </a:moveTo>
                <a:cubicBezTo>
                  <a:pt x="47" y="29"/>
                  <a:pt x="35" y="52"/>
                  <a:pt x="9" y="69"/>
                </a:cubicBezTo>
                <a:cubicBezTo>
                  <a:pt x="5" y="75"/>
                  <a:pt x="0" y="87"/>
                  <a:pt x="0" y="87"/>
                </a:cubicBezTo>
                <a:lnTo>
                  <a:pt x="6" y="132"/>
                </a:lnTo>
                <a:lnTo>
                  <a:pt x="54" y="228"/>
                </a:lnTo>
                <a:lnTo>
                  <a:pt x="102" y="132"/>
                </a:lnTo>
                <a:lnTo>
                  <a:pt x="102" y="84"/>
                </a:lnTo>
                <a:cubicBezTo>
                  <a:pt x="103" y="67"/>
                  <a:pt x="106" y="50"/>
                  <a:pt x="105" y="33"/>
                </a:cubicBezTo>
                <a:cubicBezTo>
                  <a:pt x="104" y="19"/>
                  <a:pt x="66" y="8"/>
                  <a:pt x="54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da-DK"/>
          </a:p>
        </p:txBody>
      </p:sp>
      <p:sp>
        <p:nvSpPr>
          <p:cNvPr id="47" name="Freeform 52"/>
          <p:cNvSpPr>
            <a:spLocks/>
          </p:cNvSpPr>
          <p:nvPr/>
        </p:nvSpPr>
        <p:spPr bwMode="auto">
          <a:xfrm>
            <a:off x="8977086" y="1702821"/>
            <a:ext cx="408195" cy="627106"/>
          </a:xfrm>
          <a:custGeom>
            <a:avLst/>
            <a:gdLst>
              <a:gd name="T0" fmla="*/ 54 w 106"/>
              <a:gd name="T1" fmla="*/ 0 h 228"/>
              <a:gd name="T2" fmla="*/ 9 w 106"/>
              <a:gd name="T3" fmla="*/ 69 h 228"/>
              <a:gd name="T4" fmla="*/ 0 w 106"/>
              <a:gd name="T5" fmla="*/ 87 h 228"/>
              <a:gd name="T6" fmla="*/ 6 w 106"/>
              <a:gd name="T7" fmla="*/ 132 h 228"/>
              <a:gd name="T8" fmla="*/ 54 w 106"/>
              <a:gd name="T9" fmla="*/ 228 h 228"/>
              <a:gd name="T10" fmla="*/ 102 w 106"/>
              <a:gd name="T11" fmla="*/ 132 h 228"/>
              <a:gd name="T12" fmla="*/ 102 w 106"/>
              <a:gd name="T13" fmla="*/ 84 h 228"/>
              <a:gd name="T14" fmla="*/ 105 w 106"/>
              <a:gd name="T15" fmla="*/ 33 h 228"/>
              <a:gd name="T16" fmla="*/ 54 w 106"/>
              <a:gd name="T17" fmla="*/ 0 h 22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06"/>
              <a:gd name="T28" fmla="*/ 0 h 228"/>
              <a:gd name="T29" fmla="*/ 106 w 106"/>
              <a:gd name="T30" fmla="*/ 228 h 22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06" h="228">
                <a:moveTo>
                  <a:pt x="54" y="0"/>
                </a:moveTo>
                <a:cubicBezTo>
                  <a:pt x="47" y="29"/>
                  <a:pt x="35" y="52"/>
                  <a:pt x="9" y="69"/>
                </a:cubicBezTo>
                <a:cubicBezTo>
                  <a:pt x="5" y="75"/>
                  <a:pt x="0" y="87"/>
                  <a:pt x="0" y="87"/>
                </a:cubicBezTo>
                <a:lnTo>
                  <a:pt x="6" y="132"/>
                </a:lnTo>
                <a:lnTo>
                  <a:pt x="54" y="228"/>
                </a:lnTo>
                <a:lnTo>
                  <a:pt x="102" y="132"/>
                </a:lnTo>
                <a:lnTo>
                  <a:pt x="102" y="84"/>
                </a:lnTo>
                <a:cubicBezTo>
                  <a:pt x="103" y="67"/>
                  <a:pt x="106" y="50"/>
                  <a:pt x="105" y="33"/>
                </a:cubicBezTo>
                <a:cubicBezTo>
                  <a:pt x="104" y="19"/>
                  <a:pt x="66" y="8"/>
                  <a:pt x="54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da-DK"/>
          </a:p>
        </p:txBody>
      </p:sp>
      <p:sp>
        <p:nvSpPr>
          <p:cNvPr id="48" name="Freeform 53"/>
          <p:cNvSpPr>
            <a:spLocks/>
          </p:cNvSpPr>
          <p:nvPr/>
        </p:nvSpPr>
        <p:spPr bwMode="auto">
          <a:xfrm>
            <a:off x="6897604" y="3410860"/>
            <a:ext cx="843346" cy="330056"/>
          </a:xfrm>
          <a:custGeom>
            <a:avLst/>
            <a:gdLst>
              <a:gd name="T0" fmla="*/ 165 w 219"/>
              <a:gd name="T1" fmla="*/ 9 h 120"/>
              <a:gd name="T2" fmla="*/ 75 w 219"/>
              <a:gd name="T3" fmla="*/ 3 h 120"/>
              <a:gd name="T4" fmla="*/ 0 w 219"/>
              <a:gd name="T5" fmla="*/ 51 h 120"/>
              <a:gd name="T6" fmla="*/ 0 w 219"/>
              <a:gd name="T7" fmla="*/ 99 h 120"/>
              <a:gd name="T8" fmla="*/ 48 w 219"/>
              <a:gd name="T9" fmla="*/ 99 h 120"/>
              <a:gd name="T10" fmla="*/ 96 w 219"/>
              <a:gd name="T11" fmla="*/ 99 h 120"/>
              <a:gd name="T12" fmla="*/ 144 w 219"/>
              <a:gd name="T13" fmla="*/ 102 h 120"/>
              <a:gd name="T14" fmla="*/ 189 w 219"/>
              <a:gd name="T15" fmla="*/ 120 h 120"/>
              <a:gd name="T16" fmla="*/ 219 w 219"/>
              <a:gd name="T17" fmla="*/ 102 h 120"/>
              <a:gd name="T18" fmla="*/ 192 w 219"/>
              <a:gd name="T19" fmla="*/ 51 h 120"/>
              <a:gd name="T20" fmla="*/ 192 w 219"/>
              <a:gd name="T21" fmla="*/ 3 h 120"/>
              <a:gd name="T22" fmla="*/ 144 w 219"/>
              <a:gd name="T23" fmla="*/ 3 h 12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19"/>
              <a:gd name="T37" fmla="*/ 0 h 120"/>
              <a:gd name="T38" fmla="*/ 219 w 219"/>
              <a:gd name="T39" fmla="*/ 120 h 12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19" h="120">
                <a:moveTo>
                  <a:pt x="165" y="9"/>
                </a:moveTo>
                <a:cubicBezTo>
                  <a:pt x="129" y="0"/>
                  <a:pt x="132" y="3"/>
                  <a:pt x="75" y="3"/>
                </a:cubicBezTo>
                <a:lnTo>
                  <a:pt x="0" y="51"/>
                </a:lnTo>
                <a:lnTo>
                  <a:pt x="0" y="99"/>
                </a:lnTo>
                <a:lnTo>
                  <a:pt x="48" y="99"/>
                </a:lnTo>
                <a:lnTo>
                  <a:pt x="96" y="99"/>
                </a:lnTo>
                <a:cubicBezTo>
                  <a:pt x="112" y="100"/>
                  <a:pt x="128" y="98"/>
                  <a:pt x="144" y="102"/>
                </a:cubicBezTo>
                <a:cubicBezTo>
                  <a:pt x="163" y="106"/>
                  <a:pt x="165" y="116"/>
                  <a:pt x="189" y="120"/>
                </a:cubicBezTo>
                <a:cubicBezTo>
                  <a:pt x="211" y="116"/>
                  <a:pt x="206" y="115"/>
                  <a:pt x="219" y="102"/>
                </a:cubicBezTo>
                <a:lnTo>
                  <a:pt x="192" y="51"/>
                </a:lnTo>
                <a:lnTo>
                  <a:pt x="192" y="3"/>
                </a:lnTo>
                <a:lnTo>
                  <a:pt x="144" y="3"/>
                </a:lnTo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da-DK"/>
          </a:p>
        </p:txBody>
      </p:sp>
      <p:sp>
        <p:nvSpPr>
          <p:cNvPr id="49" name="Freeform 54"/>
          <p:cNvSpPr>
            <a:spLocks/>
          </p:cNvSpPr>
          <p:nvPr/>
        </p:nvSpPr>
        <p:spPr bwMode="auto">
          <a:xfrm rot="1641047">
            <a:off x="8006661" y="2965284"/>
            <a:ext cx="843346" cy="330056"/>
          </a:xfrm>
          <a:custGeom>
            <a:avLst/>
            <a:gdLst>
              <a:gd name="T0" fmla="*/ 165 w 219"/>
              <a:gd name="T1" fmla="*/ 9 h 120"/>
              <a:gd name="T2" fmla="*/ 75 w 219"/>
              <a:gd name="T3" fmla="*/ 3 h 120"/>
              <a:gd name="T4" fmla="*/ 0 w 219"/>
              <a:gd name="T5" fmla="*/ 51 h 120"/>
              <a:gd name="T6" fmla="*/ 0 w 219"/>
              <a:gd name="T7" fmla="*/ 99 h 120"/>
              <a:gd name="T8" fmla="*/ 48 w 219"/>
              <a:gd name="T9" fmla="*/ 99 h 120"/>
              <a:gd name="T10" fmla="*/ 96 w 219"/>
              <a:gd name="T11" fmla="*/ 99 h 120"/>
              <a:gd name="T12" fmla="*/ 144 w 219"/>
              <a:gd name="T13" fmla="*/ 102 h 120"/>
              <a:gd name="T14" fmla="*/ 189 w 219"/>
              <a:gd name="T15" fmla="*/ 120 h 120"/>
              <a:gd name="T16" fmla="*/ 219 w 219"/>
              <a:gd name="T17" fmla="*/ 102 h 120"/>
              <a:gd name="T18" fmla="*/ 192 w 219"/>
              <a:gd name="T19" fmla="*/ 51 h 120"/>
              <a:gd name="T20" fmla="*/ 192 w 219"/>
              <a:gd name="T21" fmla="*/ 3 h 120"/>
              <a:gd name="T22" fmla="*/ 144 w 219"/>
              <a:gd name="T23" fmla="*/ 3 h 12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19"/>
              <a:gd name="T37" fmla="*/ 0 h 120"/>
              <a:gd name="T38" fmla="*/ 219 w 219"/>
              <a:gd name="T39" fmla="*/ 120 h 12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19" h="120">
                <a:moveTo>
                  <a:pt x="165" y="9"/>
                </a:moveTo>
                <a:cubicBezTo>
                  <a:pt x="129" y="0"/>
                  <a:pt x="132" y="3"/>
                  <a:pt x="75" y="3"/>
                </a:cubicBezTo>
                <a:lnTo>
                  <a:pt x="0" y="51"/>
                </a:lnTo>
                <a:lnTo>
                  <a:pt x="0" y="99"/>
                </a:lnTo>
                <a:lnTo>
                  <a:pt x="48" y="99"/>
                </a:lnTo>
                <a:lnTo>
                  <a:pt x="96" y="99"/>
                </a:lnTo>
                <a:cubicBezTo>
                  <a:pt x="112" y="100"/>
                  <a:pt x="128" y="98"/>
                  <a:pt x="144" y="102"/>
                </a:cubicBezTo>
                <a:cubicBezTo>
                  <a:pt x="163" y="106"/>
                  <a:pt x="165" y="116"/>
                  <a:pt x="189" y="120"/>
                </a:cubicBezTo>
                <a:cubicBezTo>
                  <a:pt x="211" y="116"/>
                  <a:pt x="206" y="115"/>
                  <a:pt x="219" y="102"/>
                </a:cubicBezTo>
                <a:lnTo>
                  <a:pt x="192" y="51"/>
                </a:lnTo>
                <a:lnTo>
                  <a:pt x="192" y="3"/>
                </a:lnTo>
                <a:lnTo>
                  <a:pt x="144" y="3"/>
                </a:lnTo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da-DK"/>
          </a:p>
        </p:txBody>
      </p:sp>
      <p:sp>
        <p:nvSpPr>
          <p:cNvPr id="50" name="Freeform 55"/>
          <p:cNvSpPr>
            <a:spLocks/>
          </p:cNvSpPr>
          <p:nvPr/>
        </p:nvSpPr>
        <p:spPr bwMode="auto">
          <a:xfrm rot="3684760">
            <a:off x="8693241" y="3701285"/>
            <a:ext cx="660111" cy="739372"/>
          </a:xfrm>
          <a:custGeom>
            <a:avLst/>
            <a:gdLst>
              <a:gd name="T0" fmla="*/ 123 w 192"/>
              <a:gd name="T1" fmla="*/ 24 h 144"/>
              <a:gd name="T2" fmla="*/ 87 w 192"/>
              <a:gd name="T3" fmla="*/ 6 h 144"/>
              <a:gd name="T4" fmla="*/ 48 w 192"/>
              <a:gd name="T5" fmla="*/ 0 h 144"/>
              <a:gd name="T6" fmla="*/ 0 w 192"/>
              <a:gd name="T7" fmla="*/ 48 h 144"/>
              <a:gd name="T8" fmla="*/ 0 w 192"/>
              <a:gd name="T9" fmla="*/ 96 h 144"/>
              <a:gd name="T10" fmla="*/ 48 w 192"/>
              <a:gd name="T11" fmla="*/ 144 h 144"/>
              <a:gd name="T12" fmla="*/ 144 w 192"/>
              <a:gd name="T13" fmla="*/ 144 h 144"/>
              <a:gd name="T14" fmla="*/ 192 w 192"/>
              <a:gd name="T15" fmla="*/ 96 h 144"/>
              <a:gd name="T16" fmla="*/ 192 w 192"/>
              <a:gd name="T17" fmla="*/ 48 h 144"/>
              <a:gd name="T18" fmla="*/ 123 w 192"/>
              <a:gd name="T19" fmla="*/ 24 h 14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92"/>
              <a:gd name="T31" fmla="*/ 0 h 144"/>
              <a:gd name="T32" fmla="*/ 192 w 192"/>
              <a:gd name="T33" fmla="*/ 144 h 14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92" h="144">
                <a:moveTo>
                  <a:pt x="123" y="24"/>
                </a:moveTo>
                <a:cubicBezTo>
                  <a:pt x="118" y="10"/>
                  <a:pt x="101" y="6"/>
                  <a:pt x="87" y="6"/>
                </a:cubicBezTo>
                <a:lnTo>
                  <a:pt x="48" y="0"/>
                </a:lnTo>
                <a:lnTo>
                  <a:pt x="0" y="48"/>
                </a:lnTo>
                <a:lnTo>
                  <a:pt x="0" y="96"/>
                </a:lnTo>
                <a:lnTo>
                  <a:pt x="48" y="144"/>
                </a:lnTo>
                <a:lnTo>
                  <a:pt x="144" y="144"/>
                </a:lnTo>
                <a:lnTo>
                  <a:pt x="192" y="96"/>
                </a:lnTo>
                <a:lnTo>
                  <a:pt x="192" y="48"/>
                </a:lnTo>
                <a:cubicBezTo>
                  <a:pt x="174" y="30"/>
                  <a:pt x="148" y="24"/>
                  <a:pt x="123" y="24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da-DK"/>
          </a:p>
        </p:txBody>
      </p:sp>
      <p:sp>
        <p:nvSpPr>
          <p:cNvPr id="51" name="Freeform 56"/>
          <p:cNvSpPr>
            <a:spLocks/>
          </p:cNvSpPr>
          <p:nvPr/>
        </p:nvSpPr>
        <p:spPr bwMode="auto">
          <a:xfrm>
            <a:off x="8099083" y="4211245"/>
            <a:ext cx="831793" cy="558344"/>
          </a:xfrm>
          <a:custGeom>
            <a:avLst/>
            <a:gdLst>
              <a:gd name="T0" fmla="*/ 120 w 216"/>
              <a:gd name="T1" fmla="*/ 0 h 203"/>
              <a:gd name="T2" fmla="*/ 24 w 216"/>
              <a:gd name="T3" fmla="*/ 0 h 203"/>
              <a:gd name="T4" fmla="*/ 24 w 216"/>
              <a:gd name="T5" fmla="*/ 48 h 203"/>
              <a:gd name="T6" fmla="*/ 6 w 216"/>
              <a:gd name="T7" fmla="*/ 93 h 203"/>
              <a:gd name="T8" fmla="*/ 0 w 216"/>
              <a:gd name="T9" fmla="*/ 102 h 203"/>
              <a:gd name="T10" fmla="*/ 24 w 216"/>
              <a:gd name="T11" fmla="*/ 144 h 203"/>
              <a:gd name="T12" fmla="*/ 21 w 216"/>
              <a:gd name="T13" fmla="*/ 186 h 203"/>
              <a:gd name="T14" fmla="*/ 72 w 216"/>
              <a:gd name="T15" fmla="*/ 192 h 203"/>
              <a:gd name="T16" fmla="*/ 57 w 216"/>
              <a:gd name="T17" fmla="*/ 186 h 203"/>
              <a:gd name="T18" fmla="*/ 81 w 216"/>
              <a:gd name="T19" fmla="*/ 174 h 203"/>
              <a:gd name="T20" fmla="*/ 120 w 216"/>
              <a:gd name="T21" fmla="*/ 192 h 203"/>
              <a:gd name="T22" fmla="*/ 117 w 216"/>
              <a:gd name="T23" fmla="*/ 177 h 203"/>
              <a:gd name="T24" fmla="*/ 129 w 216"/>
              <a:gd name="T25" fmla="*/ 180 h 203"/>
              <a:gd name="T26" fmla="*/ 168 w 216"/>
              <a:gd name="T27" fmla="*/ 192 h 203"/>
              <a:gd name="T28" fmla="*/ 216 w 216"/>
              <a:gd name="T29" fmla="*/ 144 h 203"/>
              <a:gd name="T30" fmla="*/ 216 w 216"/>
              <a:gd name="T31" fmla="*/ 96 h 203"/>
              <a:gd name="T32" fmla="*/ 120 w 216"/>
              <a:gd name="T33" fmla="*/ 0 h 203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216"/>
              <a:gd name="T52" fmla="*/ 0 h 203"/>
              <a:gd name="T53" fmla="*/ 216 w 216"/>
              <a:gd name="T54" fmla="*/ 203 h 203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216" h="203">
                <a:moveTo>
                  <a:pt x="120" y="0"/>
                </a:moveTo>
                <a:lnTo>
                  <a:pt x="24" y="0"/>
                </a:lnTo>
                <a:lnTo>
                  <a:pt x="24" y="48"/>
                </a:lnTo>
                <a:cubicBezTo>
                  <a:pt x="17" y="63"/>
                  <a:pt x="15" y="80"/>
                  <a:pt x="6" y="93"/>
                </a:cubicBezTo>
                <a:cubicBezTo>
                  <a:pt x="4" y="96"/>
                  <a:pt x="0" y="102"/>
                  <a:pt x="0" y="102"/>
                </a:cubicBezTo>
                <a:lnTo>
                  <a:pt x="24" y="144"/>
                </a:lnTo>
                <a:cubicBezTo>
                  <a:pt x="30" y="203"/>
                  <a:pt x="21" y="152"/>
                  <a:pt x="21" y="186"/>
                </a:cubicBezTo>
                <a:cubicBezTo>
                  <a:pt x="38" y="188"/>
                  <a:pt x="55" y="192"/>
                  <a:pt x="72" y="192"/>
                </a:cubicBezTo>
                <a:cubicBezTo>
                  <a:pt x="77" y="192"/>
                  <a:pt x="59" y="191"/>
                  <a:pt x="57" y="186"/>
                </a:cubicBezTo>
                <a:cubicBezTo>
                  <a:pt x="54" y="177"/>
                  <a:pt x="77" y="174"/>
                  <a:pt x="81" y="174"/>
                </a:cubicBezTo>
                <a:cubicBezTo>
                  <a:pt x="94" y="180"/>
                  <a:pt x="106" y="191"/>
                  <a:pt x="120" y="192"/>
                </a:cubicBezTo>
                <a:cubicBezTo>
                  <a:pt x="125" y="192"/>
                  <a:pt x="115" y="182"/>
                  <a:pt x="117" y="177"/>
                </a:cubicBezTo>
                <a:cubicBezTo>
                  <a:pt x="119" y="173"/>
                  <a:pt x="125" y="180"/>
                  <a:pt x="129" y="180"/>
                </a:cubicBezTo>
                <a:lnTo>
                  <a:pt x="168" y="192"/>
                </a:lnTo>
                <a:lnTo>
                  <a:pt x="216" y="144"/>
                </a:lnTo>
                <a:lnTo>
                  <a:pt x="216" y="96"/>
                </a:lnTo>
                <a:lnTo>
                  <a:pt x="12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da-DK"/>
          </a:p>
        </p:txBody>
      </p:sp>
      <p:sp>
        <p:nvSpPr>
          <p:cNvPr id="52" name="Freeform 57"/>
          <p:cNvSpPr>
            <a:spLocks/>
          </p:cNvSpPr>
          <p:nvPr/>
        </p:nvSpPr>
        <p:spPr bwMode="auto">
          <a:xfrm>
            <a:off x="8168399" y="3386105"/>
            <a:ext cx="554529" cy="684866"/>
          </a:xfrm>
          <a:custGeom>
            <a:avLst/>
            <a:gdLst>
              <a:gd name="T0" fmla="*/ 51 w 144"/>
              <a:gd name="T1" fmla="*/ 30 h 249"/>
              <a:gd name="T2" fmla="*/ 18 w 144"/>
              <a:gd name="T3" fmla="*/ 93 h 249"/>
              <a:gd name="T4" fmla="*/ 15 w 144"/>
              <a:gd name="T5" fmla="*/ 102 h 249"/>
              <a:gd name="T6" fmla="*/ 0 w 144"/>
              <a:gd name="T7" fmla="*/ 126 h 249"/>
              <a:gd name="T8" fmla="*/ 48 w 144"/>
              <a:gd name="T9" fmla="*/ 174 h 249"/>
              <a:gd name="T10" fmla="*/ 48 w 144"/>
              <a:gd name="T11" fmla="*/ 222 h 249"/>
              <a:gd name="T12" fmla="*/ 96 w 144"/>
              <a:gd name="T13" fmla="*/ 249 h 249"/>
              <a:gd name="T14" fmla="*/ 96 w 144"/>
              <a:gd name="T15" fmla="*/ 174 h 249"/>
              <a:gd name="T16" fmla="*/ 144 w 144"/>
              <a:gd name="T17" fmla="*/ 78 h 249"/>
              <a:gd name="T18" fmla="*/ 96 w 144"/>
              <a:gd name="T19" fmla="*/ 30 h 249"/>
              <a:gd name="T20" fmla="*/ 108 w 144"/>
              <a:gd name="T21" fmla="*/ 9 h 249"/>
              <a:gd name="T22" fmla="*/ 84 w 144"/>
              <a:gd name="T23" fmla="*/ 0 h 249"/>
              <a:gd name="T24" fmla="*/ 51 w 144"/>
              <a:gd name="T25" fmla="*/ 30 h 249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44"/>
              <a:gd name="T40" fmla="*/ 0 h 249"/>
              <a:gd name="T41" fmla="*/ 144 w 144"/>
              <a:gd name="T42" fmla="*/ 249 h 249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44" h="249">
                <a:moveTo>
                  <a:pt x="51" y="30"/>
                </a:moveTo>
                <a:cubicBezTo>
                  <a:pt x="48" y="57"/>
                  <a:pt x="37" y="74"/>
                  <a:pt x="18" y="93"/>
                </a:cubicBezTo>
                <a:cubicBezTo>
                  <a:pt x="17" y="96"/>
                  <a:pt x="15" y="102"/>
                  <a:pt x="15" y="102"/>
                </a:cubicBezTo>
                <a:lnTo>
                  <a:pt x="0" y="126"/>
                </a:lnTo>
                <a:lnTo>
                  <a:pt x="48" y="174"/>
                </a:lnTo>
                <a:lnTo>
                  <a:pt x="48" y="222"/>
                </a:lnTo>
                <a:cubicBezTo>
                  <a:pt x="69" y="243"/>
                  <a:pt x="70" y="249"/>
                  <a:pt x="96" y="249"/>
                </a:cubicBezTo>
                <a:lnTo>
                  <a:pt x="96" y="174"/>
                </a:lnTo>
                <a:lnTo>
                  <a:pt x="144" y="78"/>
                </a:lnTo>
                <a:cubicBezTo>
                  <a:pt x="128" y="62"/>
                  <a:pt x="106" y="50"/>
                  <a:pt x="96" y="30"/>
                </a:cubicBezTo>
                <a:cubicBezTo>
                  <a:pt x="92" y="23"/>
                  <a:pt x="108" y="17"/>
                  <a:pt x="108" y="9"/>
                </a:cubicBezTo>
                <a:cubicBezTo>
                  <a:pt x="108" y="5"/>
                  <a:pt x="88" y="0"/>
                  <a:pt x="84" y="0"/>
                </a:cubicBezTo>
                <a:lnTo>
                  <a:pt x="51" y="3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da-DK"/>
          </a:p>
        </p:txBody>
      </p:sp>
      <p:sp>
        <p:nvSpPr>
          <p:cNvPr id="53" name="Freeform 58"/>
          <p:cNvSpPr>
            <a:spLocks/>
          </p:cNvSpPr>
          <p:nvPr/>
        </p:nvSpPr>
        <p:spPr bwMode="auto">
          <a:xfrm>
            <a:off x="8711375" y="3138564"/>
            <a:ext cx="739372" cy="528089"/>
          </a:xfrm>
          <a:custGeom>
            <a:avLst/>
            <a:gdLst>
              <a:gd name="T0" fmla="*/ 102 w 192"/>
              <a:gd name="T1" fmla="*/ 15 h 192"/>
              <a:gd name="T2" fmla="*/ 36 w 192"/>
              <a:gd name="T3" fmla="*/ 39 h 192"/>
              <a:gd name="T4" fmla="*/ 21 w 192"/>
              <a:gd name="T5" fmla="*/ 45 h 192"/>
              <a:gd name="T6" fmla="*/ 0 w 192"/>
              <a:gd name="T7" fmla="*/ 96 h 192"/>
              <a:gd name="T8" fmla="*/ 96 w 192"/>
              <a:gd name="T9" fmla="*/ 144 h 192"/>
              <a:gd name="T10" fmla="*/ 96 w 192"/>
              <a:gd name="T11" fmla="*/ 192 h 192"/>
              <a:gd name="T12" fmla="*/ 192 w 192"/>
              <a:gd name="T13" fmla="*/ 192 h 192"/>
              <a:gd name="T14" fmla="*/ 192 w 192"/>
              <a:gd name="T15" fmla="*/ 0 h 192"/>
              <a:gd name="T16" fmla="*/ 102 w 192"/>
              <a:gd name="T17" fmla="*/ 15 h 19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2"/>
              <a:gd name="T28" fmla="*/ 0 h 192"/>
              <a:gd name="T29" fmla="*/ 192 w 192"/>
              <a:gd name="T30" fmla="*/ 192 h 192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2" h="192">
                <a:moveTo>
                  <a:pt x="102" y="15"/>
                </a:moveTo>
                <a:cubicBezTo>
                  <a:pt x="83" y="28"/>
                  <a:pt x="58" y="36"/>
                  <a:pt x="36" y="39"/>
                </a:cubicBezTo>
                <a:cubicBezTo>
                  <a:pt x="25" y="43"/>
                  <a:pt x="30" y="41"/>
                  <a:pt x="21" y="45"/>
                </a:cubicBezTo>
                <a:lnTo>
                  <a:pt x="0" y="96"/>
                </a:lnTo>
                <a:lnTo>
                  <a:pt x="96" y="144"/>
                </a:lnTo>
                <a:lnTo>
                  <a:pt x="96" y="192"/>
                </a:lnTo>
                <a:lnTo>
                  <a:pt x="192" y="192"/>
                </a:lnTo>
                <a:lnTo>
                  <a:pt x="192" y="0"/>
                </a:lnTo>
                <a:lnTo>
                  <a:pt x="102" y="15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da-DK"/>
          </a:p>
        </p:txBody>
      </p:sp>
      <p:sp>
        <p:nvSpPr>
          <p:cNvPr id="56" name="Text Box 8"/>
          <p:cNvSpPr txBox="1">
            <a:spLocks noChangeArrowheads="1"/>
          </p:cNvSpPr>
          <p:nvPr/>
        </p:nvSpPr>
        <p:spPr bwMode="auto">
          <a:xfrm>
            <a:off x="2318498" y="4677342"/>
            <a:ext cx="7286626" cy="138499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de-DE" sz="2800" dirty="0"/>
              <a:t>Die Umhüllungen der Mineralstoffe mit Bitumen bilden die Fugen im System und somit werden die Spannungen des Zementmörtels abgebaut.</a:t>
            </a:r>
          </a:p>
        </p:txBody>
      </p:sp>
      <p:sp>
        <p:nvSpPr>
          <p:cNvPr id="58" name="TextBox 57"/>
          <p:cNvSpPr txBox="1"/>
          <p:nvPr/>
        </p:nvSpPr>
        <p:spPr bwMode="auto">
          <a:xfrm>
            <a:off x="4215990" y="3303013"/>
            <a:ext cx="3508204" cy="27699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rtlCol="0">
            <a:spAutoFit/>
          </a:bodyPr>
          <a:lstStyle/>
          <a:p>
            <a:pPr marL="290513">
              <a:spcBef>
                <a:spcPct val="50000"/>
              </a:spcBef>
              <a:buSzPct val="90000"/>
            </a:pPr>
            <a:r>
              <a:rPr lang="de-DE" b="1" dirty="0">
                <a:latin typeface="Arial" charset="0"/>
              </a:rPr>
              <a:t>Hohlraumgehalt 25 - 30 Vol.%</a:t>
            </a:r>
            <a:endParaRPr lang="da-DK" b="1" dirty="0">
              <a:latin typeface="Arial" charset="0"/>
            </a:endParaRPr>
          </a:p>
        </p:txBody>
      </p:sp>
      <p:sp>
        <p:nvSpPr>
          <p:cNvPr id="61" name="Donut 60"/>
          <p:cNvSpPr/>
          <p:nvPr/>
        </p:nvSpPr>
        <p:spPr bwMode="auto">
          <a:xfrm>
            <a:off x="3747257" y="1897806"/>
            <a:ext cx="1071570" cy="985838"/>
          </a:xfrm>
          <a:prstGeom prst="donut">
            <a:avLst>
              <a:gd name="adj" fmla="val 5867"/>
            </a:avLst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a-DK" sz="2400">
              <a:latin typeface="Times" charset="0"/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588932CA-796C-DE5F-40AB-5B200F20D613}"/>
              </a:ext>
            </a:extLst>
          </p:cNvPr>
          <p:cNvSpPr txBox="1"/>
          <p:nvPr/>
        </p:nvSpPr>
        <p:spPr>
          <a:xfrm>
            <a:off x="865238" y="273334"/>
            <a:ext cx="1048118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4400" b="1" dirty="0">
                <a:latin typeface="+mj-lt"/>
              </a:rPr>
              <a:t>Grundlagen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6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7C04D8-8EE2-B85B-A17E-6BFFE1B365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kstboks 18">
            <a:extLst>
              <a:ext uri="{FF2B5EF4-FFF2-40B4-BE49-F238E27FC236}">
                <a16:creationId xmlns:a16="http://schemas.microsoft.com/office/drawing/2014/main" id="{FC72A976-8044-1019-EFA4-CF7A18AFF1CF}"/>
              </a:ext>
            </a:extLst>
          </p:cNvPr>
          <p:cNvSpPr txBox="1"/>
          <p:nvPr/>
        </p:nvSpPr>
        <p:spPr bwMode="auto">
          <a:xfrm>
            <a:off x="3623985" y="1083174"/>
            <a:ext cx="478979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 rtlCol="0">
            <a:spAutoFit/>
          </a:bodyPr>
          <a:lstStyle/>
          <a:p>
            <a:r>
              <a:rPr lang="en-US" b="1" dirty="0">
                <a:latin typeface="Arial" pitchFamily="34" charset="0"/>
                <a:cs typeface="Arial" pitchFamily="34" charset="0"/>
              </a:rPr>
              <a:t>1. </a:t>
            </a:r>
            <a:r>
              <a:rPr lang="en-US" b="1" dirty="0" err="1">
                <a:latin typeface="Arial" pitchFamily="34" charset="0"/>
                <a:cs typeface="Arial" pitchFamily="34" charset="0"/>
              </a:rPr>
              <a:t>Arbeitsgang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: </a:t>
            </a:r>
            <a:r>
              <a:rPr lang="en-US" b="1" dirty="0" err="1">
                <a:latin typeface="Arial" pitchFamily="34" charset="0"/>
                <a:cs typeface="Arial" pitchFamily="34" charset="0"/>
              </a:rPr>
              <a:t>Einbau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>
                <a:latin typeface="Arial" pitchFamily="34" charset="0"/>
                <a:cs typeface="Arial" pitchFamily="34" charset="0"/>
              </a:rPr>
              <a:t>Asphalttraggerüst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kstboks 8">
            <a:extLst>
              <a:ext uri="{FF2B5EF4-FFF2-40B4-BE49-F238E27FC236}">
                <a16:creationId xmlns:a16="http://schemas.microsoft.com/office/drawing/2014/main" id="{2152C994-2671-26B0-9AEC-2202431B815D}"/>
              </a:ext>
            </a:extLst>
          </p:cNvPr>
          <p:cNvSpPr txBox="1"/>
          <p:nvPr/>
        </p:nvSpPr>
        <p:spPr bwMode="auto">
          <a:xfrm>
            <a:off x="4641378" y="2410638"/>
            <a:ext cx="3999493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>
            <a:spAutoFit/>
          </a:bodyPr>
          <a:lstStyle/>
          <a:p>
            <a:pPr>
              <a:spcBef>
                <a:spcPct val="50000"/>
              </a:spcBef>
              <a:buClr>
                <a:srgbClr val="FF0000"/>
              </a:buClr>
              <a:buSzPct val="90000"/>
              <a:tabLst>
                <a:tab pos="354013" algn="l"/>
              </a:tabLst>
            </a:pPr>
            <a:r>
              <a:rPr lang="de-DE" sz="2800" b="1" dirty="0">
                <a:solidFill>
                  <a:schemeClr val="bg1"/>
                </a:solidFill>
                <a:latin typeface="Arial" charset="0"/>
              </a:rPr>
              <a:t>Halbstarre Deckschicht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DD38A073-77E2-7D15-F895-28E5E3653260}"/>
              </a:ext>
            </a:extLst>
          </p:cNvPr>
          <p:cNvSpPr txBox="1"/>
          <p:nvPr/>
        </p:nvSpPr>
        <p:spPr>
          <a:xfrm>
            <a:off x="7403690" y="1494884"/>
            <a:ext cx="4247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FF0000"/>
                </a:solidFill>
              </a:rPr>
              <a:t>Neue Bilder?</a:t>
            </a:r>
          </a:p>
        </p:txBody>
      </p:sp>
      <p:pic>
        <p:nvPicPr>
          <p:cNvPr id="8" name="Grafik 7" descr="Ein Bild, das draußen, Rad, Fahrzeug, Landfahrzeug enthält.&#10;&#10;Automatisch generierte Beschreibung">
            <a:extLst>
              <a:ext uri="{FF2B5EF4-FFF2-40B4-BE49-F238E27FC236}">
                <a16:creationId xmlns:a16="http://schemas.microsoft.com/office/drawing/2014/main" id="{0E0A16AC-A194-F735-CBF4-C307F4963C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6674" y="1487970"/>
            <a:ext cx="3232356" cy="4858032"/>
          </a:xfrm>
          <a:prstGeom prst="rect">
            <a:avLst/>
          </a:prstGeom>
        </p:spPr>
      </p:pic>
      <p:pic>
        <p:nvPicPr>
          <p:cNvPr id="10" name="Grafik 9" descr="Ein Bild, das draußen, Himmel, Straße, Baum enthält.&#10;&#10;Automatisch generierte Beschreibung">
            <a:extLst>
              <a:ext uri="{FF2B5EF4-FFF2-40B4-BE49-F238E27FC236}">
                <a16:creationId xmlns:a16="http://schemas.microsoft.com/office/drawing/2014/main" id="{89BC484A-1E15-961F-6FD4-DF54AEC16A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2970" y="1487970"/>
            <a:ext cx="3232601" cy="4858032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DF4CC35F-1520-9079-91EF-3DD93281D0E2}"/>
              </a:ext>
            </a:extLst>
          </p:cNvPr>
          <p:cNvSpPr txBox="1"/>
          <p:nvPr/>
        </p:nvSpPr>
        <p:spPr>
          <a:xfrm>
            <a:off x="865238" y="273334"/>
            <a:ext cx="1041236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4400" b="1" dirty="0">
                <a:latin typeface="+mj-lt"/>
              </a:rPr>
              <a:t>Grundlagen</a:t>
            </a:r>
          </a:p>
        </p:txBody>
      </p:sp>
    </p:spTree>
    <p:extLst>
      <p:ext uri="{BB962C8B-B14F-4D97-AF65-F5344CB8AC3E}">
        <p14:creationId xmlns:p14="http://schemas.microsoft.com/office/powerpoint/2010/main" val="4089141354"/>
      </p:ext>
    </p:extLst>
  </p:cSld>
  <p:clrMapOvr>
    <a:masterClrMapping/>
  </p:clrMapOvr>
  <p:transition advTm="14563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53"/>
          <p:cNvSpPr/>
          <p:nvPr/>
        </p:nvSpPr>
        <p:spPr>
          <a:xfrm>
            <a:off x="2465174" y="4838951"/>
            <a:ext cx="7286626" cy="14287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a-DK"/>
          </a:p>
        </p:txBody>
      </p:sp>
      <p:sp>
        <p:nvSpPr>
          <p:cNvPr id="55" name="Rectangle 4" descr="Diagonal weit nach oben"/>
          <p:cNvSpPr>
            <a:spLocks noChangeArrowheads="1"/>
          </p:cNvSpPr>
          <p:nvPr/>
        </p:nvSpPr>
        <p:spPr bwMode="auto">
          <a:xfrm>
            <a:off x="2465174" y="4981825"/>
            <a:ext cx="7286626" cy="928688"/>
          </a:xfrm>
          <a:prstGeom prst="rect">
            <a:avLst/>
          </a:prstGeom>
          <a:pattFill prst="wdUpDiag">
            <a:fgClr>
              <a:srgbClr val="808080"/>
            </a:fgClr>
            <a:bgClr>
              <a:srgbClr val="FFFFFF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da-DK"/>
          </a:p>
        </p:txBody>
      </p:sp>
      <p:sp>
        <p:nvSpPr>
          <p:cNvPr id="56" name="Text Box 8"/>
          <p:cNvSpPr txBox="1">
            <a:spLocks noChangeArrowheads="1"/>
          </p:cNvSpPr>
          <p:nvPr/>
        </p:nvSpPr>
        <p:spPr bwMode="auto">
          <a:xfrm>
            <a:off x="4965503" y="5196139"/>
            <a:ext cx="2222500" cy="52322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de-DE" sz="2800" dirty="0"/>
              <a:t>Unterlage</a:t>
            </a:r>
          </a:p>
        </p:txBody>
      </p:sp>
      <p:sp>
        <p:nvSpPr>
          <p:cNvPr id="57" name="Rectangle 5"/>
          <p:cNvSpPr>
            <a:spLocks noChangeArrowheads="1"/>
          </p:cNvSpPr>
          <p:nvPr/>
        </p:nvSpPr>
        <p:spPr bwMode="auto">
          <a:xfrm>
            <a:off x="2465174" y="1195613"/>
            <a:ext cx="7286626" cy="3630611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da-DK"/>
          </a:p>
        </p:txBody>
      </p:sp>
      <p:grpSp>
        <p:nvGrpSpPr>
          <p:cNvPr id="58" name="Group 9"/>
          <p:cNvGrpSpPr>
            <a:grpSpLocks/>
          </p:cNvGrpSpPr>
          <p:nvPr/>
        </p:nvGrpSpPr>
        <p:grpSpPr bwMode="auto">
          <a:xfrm>
            <a:off x="2536612" y="1052737"/>
            <a:ext cx="7143750" cy="3800475"/>
            <a:chOff x="480" y="1647"/>
            <a:chExt cx="1818" cy="1148"/>
          </a:xfrm>
        </p:grpSpPr>
        <p:sp>
          <p:nvSpPr>
            <p:cNvPr id="59" name="Freeform 10"/>
            <p:cNvSpPr>
              <a:spLocks/>
            </p:cNvSpPr>
            <p:nvPr/>
          </p:nvSpPr>
          <p:spPr bwMode="auto">
            <a:xfrm>
              <a:off x="498" y="1686"/>
              <a:ext cx="192" cy="192"/>
            </a:xfrm>
            <a:custGeom>
              <a:avLst/>
              <a:gdLst>
                <a:gd name="T0" fmla="*/ 48 w 192"/>
                <a:gd name="T1" fmla="*/ 0 h 192"/>
                <a:gd name="T2" fmla="*/ 0 w 192"/>
                <a:gd name="T3" fmla="*/ 48 h 192"/>
                <a:gd name="T4" fmla="*/ 48 w 192"/>
                <a:gd name="T5" fmla="*/ 144 h 192"/>
                <a:gd name="T6" fmla="*/ 96 w 192"/>
                <a:gd name="T7" fmla="*/ 192 h 192"/>
                <a:gd name="T8" fmla="*/ 144 w 192"/>
                <a:gd name="T9" fmla="*/ 144 h 192"/>
                <a:gd name="T10" fmla="*/ 192 w 192"/>
                <a:gd name="T11" fmla="*/ 96 h 192"/>
                <a:gd name="T12" fmla="*/ 192 w 192"/>
                <a:gd name="T13" fmla="*/ 48 h 192"/>
                <a:gd name="T14" fmla="*/ 144 w 192"/>
                <a:gd name="T15" fmla="*/ 48 h 192"/>
                <a:gd name="T16" fmla="*/ 96 w 192"/>
                <a:gd name="T17" fmla="*/ 0 h 192"/>
                <a:gd name="T18" fmla="*/ 48 w 192"/>
                <a:gd name="T19" fmla="*/ 0 h 19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92"/>
                <a:gd name="T31" fmla="*/ 0 h 192"/>
                <a:gd name="T32" fmla="*/ 192 w 192"/>
                <a:gd name="T33" fmla="*/ 192 h 19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92" h="192">
                  <a:moveTo>
                    <a:pt x="48" y="0"/>
                  </a:moveTo>
                  <a:lnTo>
                    <a:pt x="0" y="48"/>
                  </a:lnTo>
                  <a:lnTo>
                    <a:pt x="48" y="144"/>
                  </a:lnTo>
                  <a:lnTo>
                    <a:pt x="96" y="192"/>
                  </a:lnTo>
                  <a:lnTo>
                    <a:pt x="144" y="144"/>
                  </a:lnTo>
                  <a:lnTo>
                    <a:pt x="192" y="96"/>
                  </a:lnTo>
                  <a:lnTo>
                    <a:pt x="192" y="48"/>
                  </a:lnTo>
                  <a:lnTo>
                    <a:pt x="144" y="48"/>
                  </a:lnTo>
                  <a:lnTo>
                    <a:pt x="96" y="0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da-DK"/>
            </a:p>
          </p:txBody>
        </p:sp>
        <p:sp>
          <p:nvSpPr>
            <p:cNvPr id="60" name="Freeform 11"/>
            <p:cNvSpPr>
              <a:spLocks/>
            </p:cNvSpPr>
            <p:nvPr/>
          </p:nvSpPr>
          <p:spPr bwMode="auto">
            <a:xfrm>
              <a:off x="1152" y="2103"/>
              <a:ext cx="192" cy="192"/>
            </a:xfrm>
            <a:custGeom>
              <a:avLst/>
              <a:gdLst>
                <a:gd name="T0" fmla="*/ 48 w 192"/>
                <a:gd name="T1" fmla="*/ 0 h 192"/>
                <a:gd name="T2" fmla="*/ 0 w 192"/>
                <a:gd name="T3" fmla="*/ 48 h 192"/>
                <a:gd name="T4" fmla="*/ 48 w 192"/>
                <a:gd name="T5" fmla="*/ 144 h 192"/>
                <a:gd name="T6" fmla="*/ 96 w 192"/>
                <a:gd name="T7" fmla="*/ 192 h 192"/>
                <a:gd name="T8" fmla="*/ 144 w 192"/>
                <a:gd name="T9" fmla="*/ 144 h 192"/>
                <a:gd name="T10" fmla="*/ 192 w 192"/>
                <a:gd name="T11" fmla="*/ 96 h 192"/>
                <a:gd name="T12" fmla="*/ 192 w 192"/>
                <a:gd name="T13" fmla="*/ 48 h 192"/>
                <a:gd name="T14" fmla="*/ 144 w 192"/>
                <a:gd name="T15" fmla="*/ 48 h 192"/>
                <a:gd name="T16" fmla="*/ 96 w 192"/>
                <a:gd name="T17" fmla="*/ 0 h 192"/>
                <a:gd name="T18" fmla="*/ 48 w 192"/>
                <a:gd name="T19" fmla="*/ 0 h 19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92"/>
                <a:gd name="T31" fmla="*/ 0 h 192"/>
                <a:gd name="T32" fmla="*/ 192 w 192"/>
                <a:gd name="T33" fmla="*/ 192 h 19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92" h="192">
                  <a:moveTo>
                    <a:pt x="48" y="0"/>
                  </a:moveTo>
                  <a:lnTo>
                    <a:pt x="0" y="48"/>
                  </a:lnTo>
                  <a:lnTo>
                    <a:pt x="48" y="144"/>
                  </a:lnTo>
                  <a:lnTo>
                    <a:pt x="96" y="192"/>
                  </a:lnTo>
                  <a:lnTo>
                    <a:pt x="144" y="144"/>
                  </a:lnTo>
                  <a:lnTo>
                    <a:pt x="192" y="96"/>
                  </a:lnTo>
                  <a:lnTo>
                    <a:pt x="192" y="48"/>
                  </a:lnTo>
                  <a:lnTo>
                    <a:pt x="144" y="48"/>
                  </a:lnTo>
                  <a:lnTo>
                    <a:pt x="96" y="0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da-DK"/>
            </a:p>
          </p:txBody>
        </p:sp>
        <p:sp>
          <p:nvSpPr>
            <p:cNvPr id="61" name="Freeform 12"/>
            <p:cNvSpPr>
              <a:spLocks/>
            </p:cNvSpPr>
            <p:nvPr/>
          </p:nvSpPr>
          <p:spPr bwMode="auto">
            <a:xfrm>
              <a:off x="528" y="2220"/>
              <a:ext cx="192" cy="192"/>
            </a:xfrm>
            <a:custGeom>
              <a:avLst/>
              <a:gdLst>
                <a:gd name="T0" fmla="*/ 48 w 192"/>
                <a:gd name="T1" fmla="*/ 0 h 192"/>
                <a:gd name="T2" fmla="*/ 0 w 192"/>
                <a:gd name="T3" fmla="*/ 48 h 192"/>
                <a:gd name="T4" fmla="*/ 48 w 192"/>
                <a:gd name="T5" fmla="*/ 144 h 192"/>
                <a:gd name="T6" fmla="*/ 96 w 192"/>
                <a:gd name="T7" fmla="*/ 192 h 192"/>
                <a:gd name="T8" fmla="*/ 144 w 192"/>
                <a:gd name="T9" fmla="*/ 144 h 192"/>
                <a:gd name="T10" fmla="*/ 192 w 192"/>
                <a:gd name="T11" fmla="*/ 96 h 192"/>
                <a:gd name="T12" fmla="*/ 192 w 192"/>
                <a:gd name="T13" fmla="*/ 48 h 192"/>
                <a:gd name="T14" fmla="*/ 144 w 192"/>
                <a:gd name="T15" fmla="*/ 48 h 192"/>
                <a:gd name="T16" fmla="*/ 96 w 192"/>
                <a:gd name="T17" fmla="*/ 0 h 192"/>
                <a:gd name="T18" fmla="*/ 48 w 192"/>
                <a:gd name="T19" fmla="*/ 0 h 19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92"/>
                <a:gd name="T31" fmla="*/ 0 h 192"/>
                <a:gd name="T32" fmla="*/ 192 w 192"/>
                <a:gd name="T33" fmla="*/ 192 h 19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92" h="192">
                  <a:moveTo>
                    <a:pt x="48" y="0"/>
                  </a:moveTo>
                  <a:lnTo>
                    <a:pt x="0" y="48"/>
                  </a:lnTo>
                  <a:lnTo>
                    <a:pt x="48" y="144"/>
                  </a:lnTo>
                  <a:lnTo>
                    <a:pt x="96" y="192"/>
                  </a:lnTo>
                  <a:lnTo>
                    <a:pt x="144" y="144"/>
                  </a:lnTo>
                  <a:lnTo>
                    <a:pt x="192" y="96"/>
                  </a:lnTo>
                  <a:lnTo>
                    <a:pt x="192" y="48"/>
                  </a:lnTo>
                  <a:lnTo>
                    <a:pt x="144" y="48"/>
                  </a:lnTo>
                  <a:lnTo>
                    <a:pt x="96" y="0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da-DK"/>
            </a:p>
          </p:txBody>
        </p:sp>
        <p:sp>
          <p:nvSpPr>
            <p:cNvPr id="62" name="Freeform 13"/>
            <p:cNvSpPr>
              <a:spLocks/>
            </p:cNvSpPr>
            <p:nvPr/>
          </p:nvSpPr>
          <p:spPr bwMode="auto">
            <a:xfrm>
              <a:off x="654" y="1809"/>
              <a:ext cx="144" cy="265"/>
            </a:xfrm>
            <a:custGeom>
              <a:avLst/>
              <a:gdLst>
                <a:gd name="T0" fmla="*/ 48 w 144"/>
                <a:gd name="T1" fmla="*/ 26 h 265"/>
                <a:gd name="T2" fmla="*/ 0 w 144"/>
                <a:gd name="T3" fmla="*/ 26 h 265"/>
                <a:gd name="T4" fmla="*/ 0 w 144"/>
                <a:gd name="T5" fmla="*/ 122 h 265"/>
                <a:gd name="T6" fmla="*/ 24 w 144"/>
                <a:gd name="T7" fmla="*/ 230 h 265"/>
                <a:gd name="T8" fmla="*/ 54 w 144"/>
                <a:gd name="T9" fmla="*/ 260 h 265"/>
                <a:gd name="T10" fmla="*/ 90 w 144"/>
                <a:gd name="T11" fmla="*/ 254 h 265"/>
                <a:gd name="T12" fmla="*/ 96 w 144"/>
                <a:gd name="T13" fmla="*/ 218 h 265"/>
                <a:gd name="T14" fmla="*/ 144 w 144"/>
                <a:gd name="T15" fmla="*/ 170 h 265"/>
                <a:gd name="T16" fmla="*/ 144 w 144"/>
                <a:gd name="T17" fmla="*/ 122 h 265"/>
                <a:gd name="T18" fmla="*/ 96 w 144"/>
                <a:gd name="T19" fmla="*/ 74 h 265"/>
                <a:gd name="T20" fmla="*/ 48 w 144"/>
                <a:gd name="T21" fmla="*/ 26 h 26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44"/>
                <a:gd name="T34" fmla="*/ 0 h 265"/>
                <a:gd name="T35" fmla="*/ 144 w 144"/>
                <a:gd name="T36" fmla="*/ 265 h 265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44" h="265">
                  <a:moveTo>
                    <a:pt x="48" y="26"/>
                  </a:moveTo>
                  <a:lnTo>
                    <a:pt x="0" y="26"/>
                  </a:lnTo>
                  <a:lnTo>
                    <a:pt x="0" y="122"/>
                  </a:lnTo>
                  <a:cubicBezTo>
                    <a:pt x="8" y="158"/>
                    <a:pt x="6" y="198"/>
                    <a:pt x="24" y="230"/>
                  </a:cubicBezTo>
                  <a:cubicBezTo>
                    <a:pt x="31" y="242"/>
                    <a:pt x="54" y="260"/>
                    <a:pt x="54" y="260"/>
                  </a:cubicBezTo>
                  <a:cubicBezTo>
                    <a:pt x="88" y="257"/>
                    <a:pt x="79" y="265"/>
                    <a:pt x="90" y="254"/>
                  </a:cubicBezTo>
                  <a:lnTo>
                    <a:pt x="96" y="218"/>
                  </a:lnTo>
                  <a:lnTo>
                    <a:pt x="144" y="170"/>
                  </a:lnTo>
                  <a:lnTo>
                    <a:pt x="144" y="122"/>
                  </a:lnTo>
                  <a:lnTo>
                    <a:pt x="96" y="74"/>
                  </a:lnTo>
                  <a:cubicBezTo>
                    <a:pt x="71" y="0"/>
                    <a:pt x="94" y="26"/>
                    <a:pt x="48" y="26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da-DK"/>
            </a:p>
          </p:txBody>
        </p:sp>
        <p:sp>
          <p:nvSpPr>
            <p:cNvPr id="63" name="Freeform 14"/>
            <p:cNvSpPr>
              <a:spLocks/>
            </p:cNvSpPr>
            <p:nvPr/>
          </p:nvSpPr>
          <p:spPr bwMode="auto">
            <a:xfrm>
              <a:off x="1137" y="2256"/>
              <a:ext cx="144" cy="265"/>
            </a:xfrm>
            <a:custGeom>
              <a:avLst/>
              <a:gdLst>
                <a:gd name="T0" fmla="*/ 48 w 144"/>
                <a:gd name="T1" fmla="*/ 26 h 265"/>
                <a:gd name="T2" fmla="*/ 0 w 144"/>
                <a:gd name="T3" fmla="*/ 26 h 265"/>
                <a:gd name="T4" fmla="*/ 0 w 144"/>
                <a:gd name="T5" fmla="*/ 122 h 265"/>
                <a:gd name="T6" fmla="*/ 24 w 144"/>
                <a:gd name="T7" fmla="*/ 230 h 265"/>
                <a:gd name="T8" fmla="*/ 54 w 144"/>
                <a:gd name="T9" fmla="*/ 260 h 265"/>
                <a:gd name="T10" fmla="*/ 90 w 144"/>
                <a:gd name="T11" fmla="*/ 254 h 265"/>
                <a:gd name="T12" fmla="*/ 96 w 144"/>
                <a:gd name="T13" fmla="*/ 218 h 265"/>
                <a:gd name="T14" fmla="*/ 144 w 144"/>
                <a:gd name="T15" fmla="*/ 170 h 265"/>
                <a:gd name="T16" fmla="*/ 144 w 144"/>
                <a:gd name="T17" fmla="*/ 122 h 265"/>
                <a:gd name="T18" fmla="*/ 96 w 144"/>
                <a:gd name="T19" fmla="*/ 74 h 265"/>
                <a:gd name="T20" fmla="*/ 48 w 144"/>
                <a:gd name="T21" fmla="*/ 26 h 26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44"/>
                <a:gd name="T34" fmla="*/ 0 h 265"/>
                <a:gd name="T35" fmla="*/ 144 w 144"/>
                <a:gd name="T36" fmla="*/ 265 h 265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44" h="265">
                  <a:moveTo>
                    <a:pt x="48" y="26"/>
                  </a:moveTo>
                  <a:lnTo>
                    <a:pt x="0" y="26"/>
                  </a:lnTo>
                  <a:lnTo>
                    <a:pt x="0" y="122"/>
                  </a:lnTo>
                  <a:cubicBezTo>
                    <a:pt x="8" y="158"/>
                    <a:pt x="6" y="198"/>
                    <a:pt x="24" y="230"/>
                  </a:cubicBezTo>
                  <a:cubicBezTo>
                    <a:pt x="31" y="242"/>
                    <a:pt x="54" y="260"/>
                    <a:pt x="54" y="260"/>
                  </a:cubicBezTo>
                  <a:cubicBezTo>
                    <a:pt x="88" y="257"/>
                    <a:pt x="79" y="265"/>
                    <a:pt x="90" y="254"/>
                  </a:cubicBezTo>
                  <a:lnTo>
                    <a:pt x="96" y="218"/>
                  </a:lnTo>
                  <a:lnTo>
                    <a:pt x="144" y="170"/>
                  </a:lnTo>
                  <a:lnTo>
                    <a:pt x="144" y="122"/>
                  </a:lnTo>
                  <a:lnTo>
                    <a:pt x="96" y="74"/>
                  </a:lnTo>
                  <a:cubicBezTo>
                    <a:pt x="71" y="0"/>
                    <a:pt x="94" y="26"/>
                    <a:pt x="48" y="26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da-DK"/>
            </a:p>
          </p:txBody>
        </p:sp>
        <p:sp>
          <p:nvSpPr>
            <p:cNvPr id="64" name="Freeform 15"/>
            <p:cNvSpPr>
              <a:spLocks/>
            </p:cNvSpPr>
            <p:nvPr/>
          </p:nvSpPr>
          <p:spPr bwMode="auto">
            <a:xfrm>
              <a:off x="1629" y="1994"/>
              <a:ext cx="144" cy="265"/>
            </a:xfrm>
            <a:custGeom>
              <a:avLst/>
              <a:gdLst>
                <a:gd name="T0" fmla="*/ 48 w 144"/>
                <a:gd name="T1" fmla="*/ 26 h 265"/>
                <a:gd name="T2" fmla="*/ 0 w 144"/>
                <a:gd name="T3" fmla="*/ 26 h 265"/>
                <a:gd name="T4" fmla="*/ 0 w 144"/>
                <a:gd name="T5" fmla="*/ 122 h 265"/>
                <a:gd name="T6" fmla="*/ 24 w 144"/>
                <a:gd name="T7" fmla="*/ 230 h 265"/>
                <a:gd name="T8" fmla="*/ 54 w 144"/>
                <a:gd name="T9" fmla="*/ 260 h 265"/>
                <a:gd name="T10" fmla="*/ 90 w 144"/>
                <a:gd name="T11" fmla="*/ 254 h 265"/>
                <a:gd name="T12" fmla="*/ 96 w 144"/>
                <a:gd name="T13" fmla="*/ 218 h 265"/>
                <a:gd name="T14" fmla="*/ 144 w 144"/>
                <a:gd name="T15" fmla="*/ 170 h 265"/>
                <a:gd name="T16" fmla="*/ 144 w 144"/>
                <a:gd name="T17" fmla="*/ 122 h 265"/>
                <a:gd name="T18" fmla="*/ 96 w 144"/>
                <a:gd name="T19" fmla="*/ 74 h 265"/>
                <a:gd name="T20" fmla="*/ 48 w 144"/>
                <a:gd name="T21" fmla="*/ 26 h 26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44"/>
                <a:gd name="T34" fmla="*/ 0 h 265"/>
                <a:gd name="T35" fmla="*/ 144 w 144"/>
                <a:gd name="T36" fmla="*/ 265 h 265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44" h="265">
                  <a:moveTo>
                    <a:pt x="48" y="26"/>
                  </a:moveTo>
                  <a:lnTo>
                    <a:pt x="0" y="26"/>
                  </a:lnTo>
                  <a:lnTo>
                    <a:pt x="0" y="122"/>
                  </a:lnTo>
                  <a:cubicBezTo>
                    <a:pt x="8" y="158"/>
                    <a:pt x="6" y="198"/>
                    <a:pt x="24" y="230"/>
                  </a:cubicBezTo>
                  <a:cubicBezTo>
                    <a:pt x="31" y="242"/>
                    <a:pt x="54" y="260"/>
                    <a:pt x="54" y="260"/>
                  </a:cubicBezTo>
                  <a:cubicBezTo>
                    <a:pt x="88" y="257"/>
                    <a:pt x="79" y="265"/>
                    <a:pt x="90" y="254"/>
                  </a:cubicBezTo>
                  <a:lnTo>
                    <a:pt x="96" y="218"/>
                  </a:lnTo>
                  <a:lnTo>
                    <a:pt x="144" y="170"/>
                  </a:lnTo>
                  <a:lnTo>
                    <a:pt x="144" y="122"/>
                  </a:lnTo>
                  <a:lnTo>
                    <a:pt x="96" y="74"/>
                  </a:lnTo>
                  <a:cubicBezTo>
                    <a:pt x="71" y="0"/>
                    <a:pt x="94" y="26"/>
                    <a:pt x="48" y="26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da-DK"/>
            </a:p>
          </p:txBody>
        </p:sp>
        <p:sp>
          <p:nvSpPr>
            <p:cNvPr id="65" name="Freeform 16"/>
            <p:cNvSpPr>
              <a:spLocks/>
            </p:cNvSpPr>
            <p:nvPr/>
          </p:nvSpPr>
          <p:spPr bwMode="auto">
            <a:xfrm>
              <a:off x="480" y="2016"/>
              <a:ext cx="240" cy="192"/>
            </a:xfrm>
            <a:custGeom>
              <a:avLst/>
              <a:gdLst>
                <a:gd name="T0" fmla="*/ 123 w 192"/>
                <a:gd name="T1" fmla="*/ 24 h 144"/>
                <a:gd name="T2" fmla="*/ 87 w 192"/>
                <a:gd name="T3" fmla="*/ 6 h 144"/>
                <a:gd name="T4" fmla="*/ 48 w 192"/>
                <a:gd name="T5" fmla="*/ 0 h 144"/>
                <a:gd name="T6" fmla="*/ 0 w 192"/>
                <a:gd name="T7" fmla="*/ 48 h 144"/>
                <a:gd name="T8" fmla="*/ 0 w 192"/>
                <a:gd name="T9" fmla="*/ 96 h 144"/>
                <a:gd name="T10" fmla="*/ 48 w 192"/>
                <a:gd name="T11" fmla="*/ 144 h 144"/>
                <a:gd name="T12" fmla="*/ 144 w 192"/>
                <a:gd name="T13" fmla="*/ 144 h 144"/>
                <a:gd name="T14" fmla="*/ 192 w 192"/>
                <a:gd name="T15" fmla="*/ 96 h 144"/>
                <a:gd name="T16" fmla="*/ 192 w 192"/>
                <a:gd name="T17" fmla="*/ 48 h 144"/>
                <a:gd name="T18" fmla="*/ 123 w 192"/>
                <a:gd name="T19" fmla="*/ 24 h 14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92"/>
                <a:gd name="T31" fmla="*/ 0 h 144"/>
                <a:gd name="T32" fmla="*/ 192 w 192"/>
                <a:gd name="T33" fmla="*/ 144 h 14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92" h="144">
                  <a:moveTo>
                    <a:pt x="123" y="24"/>
                  </a:moveTo>
                  <a:cubicBezTo>
                    <a:pt x="118" y="10"/>
                    <a:pt x="101" y="6"/>
                    <a:pt x="87" y="6"/>
                  </a:cubicBezTo>
                  <a:lnTo>
                    <a:pt x="48" y="0"/>
                  </a:lnTo>
                  <a:lnTo>
                    <a:pt x="0" y="48"/>
                  </a:lnTo>
                  <a:lnTo>
                    <a:pt x="0" y="96"/>
                  </a:lnTo>
                  <a:lnTo>
                    <a:pt x="48" y="144"/>
                  </a:lnTo>
                  <a:lnTo>
                    <a:pt x="144" y="144"/>
                  </a:lnTo>
                  <a:lnTo>
                    <a:pt x="192" y="96"/>
                  </a:lnTo>
                  <a:lnTo>
                    <a:pt x="192" y="48"/>
                  </a:lnTo>
                  <a:cubicBezTo>
                    <a:pt x="174" y="30"/>
                    <a:pt x="148" y="24"/>
                    <a:pt x="123" y="24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da-DK"/>
            </a:p>
          </p:txBody>
        </p:sp>
        <p:sp>
          <p:nvSpPr>
            <p:cNvPr id="66" name="Freeform 17"/>
            <p:cNvSpPr>
              <a:spLocks/>
            </p:cNvSpPr>
            <p:nvPr/>
          </p:nvSpPr>
          <p:spPr bwMode="auto">
            <a:xfrm>
              <a:off x="1053" y="1890"/>
              <a:ext cx="240" cy="192"/>
            </a:xfrm>
            <a:custGeom>
              <a:avLst/>
              <a:gdLst>
                <a:gd name="T0" fmla="*/ 123 w 192"/>
                <a:gd name="T1" fmla="*/ 24 h 144"/>
                <a:gd name="T2" fmla="*/ 87 w 192"/>
                <a:gd name="T3" fmla="*/ 6 h 144"/>
                <a:gd name="T4" fmla="*/ 48 w 192"/>
                <a:gd name="T5" fmla="*/ 0 h 144"/>
                <a:gd name="T6" fmla="*/ 0 w 192"/>
                <a:gd name="T7" fmla="*/ 48 h 144"/>
                <a:gd name="T8" fmla="*/ 0 w 192"/>
                <a:gd name="T9" fmla="*/ 96 h 144"/>
                <a:gd name="T10" fmla="*/ 48 w 192"/>
                <a:gd name="T11" fmla="*/ 144 h 144"/>
                <a:gd name="T12" fmla="*/ 144 w 192"/>
                <a:gd name="T13" fmla="*/ 144 h 144"/>
                <a:gd name="T14" fmla="*/ 192 w 192"/>
                <a:gd name="T15" fmla="*/ 96 h 144"/>
                <a:gd name="T16" fmla="*/ 192 w 192"/>
                <a:gd name="T17" fmla="*/ 48 h 144"/>
                <a:gd name="T18" fmla="*/ 123 w 192"/>
                <a:gd name="T19" fmla="*/ 24 h 14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92"/>
                <a:gd name="T31" fmla="*/ 0 h 144"/>
                <a:gd name="T32" fmla="*/ 192 w 192"/>
                <a:gd name="T33" fmla="*/ 144 h 14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92" h="144">
                  <a:moveTo>
                    <a:pt x="123" y="24"/>
                  </a:moveTo>
                  <a:cubicBezTo>
                    <a:pt x="118" y="10"/>
                    <a:pt x="101" y="6"/>
                    <a:pt x="87" y="6"/>
                  </a:cubicBezTo>
                  <a:lnTo>
                    <a:pt x="48" y="0"/>
                  </a:lnTo>
                  <a:lnTo>
                    <a:pt x="0" y="48"/>
                  </a:lnTo>
                  <a:lnTo>
                    <a:pt x="0" y="96"/>
                  </a:lnTo>
                  <a:lnTo>
                    <a:pt x="48" y="144"/>
                  </a:lnTo>
                  <a:lnTo>
                    <a:pt x="144" y="144"/>
                  </a:lnTo>
                  <a:lnTo>
                    <a:pt x="192" y="96"/>
                  </a:lnTo>
                  <a:lnTo>
                    <a:pt x="192" y="48"/>
                  </a:lnTo>
                  <a:cubicBezTo>
                    <a:pt x="174" y="30"/>
                    <a:pt x="148" y="24"/>
                    <a:pt x="123" y="24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da-DK"/>
            </a:p>
          </p:txBody>
        </p:sp>
        <p:sp>
          <p:nvSpPr>
            <p:cNvPr id="67" name="Freeform 18"/>
            <p:cNvSpPr>
              <a:spLocks/>
            </p:cNvSpPr>
            <p:nvPr/>
          </p:nvSpPr>
          <p:spPr bwMode="auto">
            <a:xfrm>
              <a:off x="732" y="1671"/>
              <a:ext cx="144" cy="192"/>
            </a:xfrm>
            <a:custGeom>
              <a:avLst/>
              <a:gdLst>
                <a:gd name="T0" fmla="*/ 99 w 144"/>
                <a:gd name="T1" fmla="*/ 9 h 144"/>
                <a:gd name="T2" fmla="*/ 18 w 144"/>
                <a:gd name="T3" fmla="*/ 9 h 144"/>
                <a:gd name="T4" fmla="*/ 0 w 144"/>
                <a:gd name="T5" fmla="*/ 0 h 144"/>
                <a:gd name="T6" fmla="*/ 0 w 144"/>
                <a:gd name="T7" fmla="*/ 48 h 144"/>
                <a:gd name="T8" fmla="*/ 0 w 144"/>
                <a:gd name="T9" fmla="*/ 96 h 144"/>
                <a:gd name="T10" fmla="*/ 48 w 144"/>
                <a:gd name="T11" fmla="*/ 144 h 144"/>
                <a:gd name="T12" fmla="*/ 96 w 144"/>
                <a:gd name="T13" fmla="*/ 144 h 144"/>
                <a:gd name="T14" fmla="*/ 96 w 144"/>
                <a:gd name="T15" fmla="*/ 96 h 144"/>
                <a:gd name="T16" fmla="*/ 144 w 144"/>
                <a:gd name="T17" fmla="*/ 96 h 144"/>
                <a:gd name="T18" fmla="*/ 144 w 144"/>
                <a:gd name="T19" fmla="*/ 48 h 144"/>
                <a:gd name="T20" fmla="*/ 99 w 144"/>
                <a:gd name="T21" fmla="*/ 9 h 14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44"/>
                <a:gd name="T34" fmla="*/ 0 h 144"/>
                <a:gd name="T35" fmla="*/ 144 w 144"/>
                <a:gd name="T36" fmla="*/ 144 h 14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44" h="144">
                  <a:moveTo>
                    <a:pt x="99" y="9"/>
                  </a:moveTo>
                  <a:cubicBezTo>
                    <a:pt x="72" y="9"/>
                    <a:pt x="45" y="9"/>
                    <a:pt x="18" y="9"/>
                  </a:cubicBezTo>
                  <a:lnTo>
                    <a:pt x="0" y="0"/>
                  </a:lnTo>
                  <a:lnTo>
                    <a:pt x="0" y="48"/>
                  </a:lnTo>
                  <a:lnTo>
                    <a:pt x="0" y="96"/>
                  </a:lnTo>
                  <a:lnTo>
                    <a:pt x="48" y="144"/>
                  </a:lnTo>
                  <a:lnTo>
                    <a:pt x="96" y="144"/>
                  </a:lnTo>
                  <a:lnTo>
                    <a:pt x="96" y="96"/>
                  </a:lnTo>
                  <a:lnTo>
                    <a:pt x="144" y="96"/>
                  </a:lnTo>
                  <a:lnTo>
                    <a:pt x="144" y="48"/>
                  </a:lnTo>
                  <a:lnTo>
                    <a:pt x="99" y="9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da-DK"/>
            </a:p>
          </p:txBody>
        </p:sp>
        <p:sp>
          <p:nvSpPr>
            <p:cNvPr id="68" name="Freeform 19"/>
            <p:cNvSpPr>
              <a:spLocks/>
            </p:cNvSpPr>
            <p:nvPr/>
          </p:nvSpPr>
          <p:spPr bwMode="auto">
            <a:xfrm rot="-4172433">
              <a:off x="942" y="1622"/>
              <a:ext cx="144" cy="265"/>
            </a:xfrm>
            <a:custGeom>
              <a:avLst/>
              <a:gdLst>
                <a:gd name="T0" fmla="*/ 48 w 144"/>
                <a:gd name="T1" fmla="*/ 26 h 265"/>
                <a:gd name="T2" fmla="*/ 0 w 144"/>
                <a:gd name="T3" fmla="*/ 26 h 265"/>
                <a:gd name="T4" fmla="*/ 0 w 144"/>
                <a:gd name="T5" fmla="*/ 122 h 265"/>
                <a:gd name="T6" fmla="*/ 24 w 144"/>
                <a:gd name="T7" fmla="*/ 230 h 265"/>
                <a:gd name="T8" fmla="*/ 54 w 144"/>
                <a:gd name="T9" fmla="*/ 260 h 265"/>
                <a:gd name="T10" fmla="*/ 90 w 144"/>
                <a:gd name="T11" fmla="*/ 254 h 265"/>
                <a:gd name="T12" fmla="*/ 96 w 144"/>
                <a:gd name="T13" fmla="*/ 218 h 265"/>
                <a:gd name="T14" fmla="*/ 144 w 144"/>
                <a:gd name="T15" fmla="*/ 170 h 265"/>
                <a:gd name="T16" fmla="*/ 144 w 144"/>
                <a:gd name="T17" fmla="*/ 122 h 265"/>
                <a:gd name="T18" fmla="*/ 96 w 144"/>
                <a:gd name="T19" fmla="*/ 74 h 265"/>
                <a:gd name="T20" fmla="*/ 48 w 144"/>
                <a:gd name="T21" fmla="*/ 26 h 26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44"/>
                <a:gd name="T34" fmla="*/ 0 h 265"/>
                <a:gd name="T35" fmla="*/ 144 w 144"/>
                <a:gd name="T36" fmla="*/ 265 h 265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44" h="265">
                  <a:moveTo>
                    <a:pt x="48" y="26"/>
                  </a:moveTo>
                  <a:lnTo>
                    <a:pt x="0" y="26"/>
                  </a:lnTo>
                  <a:lnTo>
                    <a:pt x="0" y="122"/>
                  </a:lnTo>
                  <a:cubicBezTo>
                    <a:pt x="8" y="158"/>
                    <a:pt x="6" y="198"/>
                    <a:pt x="24" y="230"/>
                  </a:cubicBezTo>
                  <a:cubicBezTo>
                    <a:pt x="31" y="242"/>
                    <a:pt x="54" y="260"/>
                    <a:pt x="54" y="260"/>
                  </a:cubicBezTo>
                  <a:cubicBezTo>
                    <a:pt x="88" y="257"/>
                    <a:pt x="79" y="265"/>
                    <a:pt x="90" y="254"/>
                  </a:cubicBezTo>
                  <a:lnTo>
                    <a:pt x="96" y="218"/>
                  </a:lnTo>
                  <a:lnTo>
                    <a:pt x="144" y="170"/>
                  </a:lnTo>
                  <a:lnTo>
                    <a:pt x="144" y="122"/>
                  </a:lnTo>
                  <a:lnTo>
                    <a:pt x="96" y="74"/>
                  </a:lnTo>
                  <a:cubicBezTo>
                    <a:pt x="71" y="0"/>
                    <a:pt x="94" y="26"/>
                    <a:pt x="48" y="26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da-DK"/>
            </a:p>
          </p:txBody>
        </p:sp>
        <p:sp>
          <p:nvSpPr>
            <p:cNvPr id="69" name="Freeform 20"/>
            <p:cNvSpPr>
              <a:spLocks/>
            </p:cNvSpPr>
            <p:nvPr/>
          </p:nvSpPr>
          <p:spPr bwMode="auto">
            <a:xfrm rot="-4172433">
              <a:off x="541" y="2346"/>
              <a:ext cx="144" cy="265"/>
            </a:xfrm>
            <a:custGeom>
              <a:avLst/>
              <a:gdLst>
                <a:gd name="T0" fmla="*/ 48 w 144"/>
                <a:gd name="T1" fmla="*/ 26 h 265"/>
                <a:gd name="T2" fmla="*/ 0 w 144"/>
                <a:gd name="T3" fmla="*/ 26 h 265"/>
                <a:gd name="T4" fmla="*/ 0 w 144"/>
                <a:gd name="T5" fmla="*/ 122 h 265"/>
                <a:gd name="T6" fmla="*/ 24 w 144"/>
                <a:gd name="T7" fmla="*/ 230 h 265"/>
                <a:gd name="T8" fmla="*/ 54 w 144"/>
                <a:gd name="T9" fmla="*/ 260 h 265"/>
                <a:gd name="T10" fmla="*/ 90 w 144"/>
                <a:gd name="T11" fmla="*/ 254 h 265"/>
                <a:gd name="T12" fmla="*/ 96 w 144"/>
                <a:gd name="T13" fmla="*/ 218 h 265"/>
                <a:gd name="T14" fmla="*/ 144 w 144"/>
                <a:gd name="T15" fmla="*/ 170 h 265"/>
                <a:gd name="T16" fmla="*/ 144 w 144"/>
                <a:gd name="T17" fmla="*/ 122 h 265"/>
                <a:gd name="T18" fmla="*/ 96 w 144"/>
                <a:gd name="T19" fmla="*/ 74 h 265"/>
                <a:gd name="T20" fmla="*/ 48 w 144"/>
                <a:gd name="T21" fmla="*/ 26 h 26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44"/>
                <a:gd name="T34" fmla="*/ 0 h 265"/>
                <a:gd name="T35" fmla="*/ 144 w 144"/>
                <a:gd name="T36" fmla="*/ 265 h 265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44" h="265">
                  <a:moveTo>
                    <a:pt x="48" y="26"/>
                  </a:moveTo>
                  <a:lnTo>
                    <a:pt x="0" y="26"/>
                  </a:lnTo>
                  <a:lnTo>
                    <a:pt x="0" y="122"/>
                  </a:lnTo>
                  <a:cubicBezTo>
                    <a:pt x="8" y="158"/>
                    <a:pt x="6" y="198"/>
                    <a:pt x="24" y="230"/>
                  </a:cubicBezTo>
                  <a:cubicBezTo>
                    <a:pt x="31" y="242"/>
                    <a:pt x="54" y="260"/>
                    <a:pt x="54" y="260"/>
                  </a:cubicBezTo>
                  <a:cubicBezTo>
                    <a:pt x="88" y="257"/>
                    <a:pt x="79" y="265"/>
                    <a:pt x="90" y="254"/>
                  </a:cubicBezTo>
                  <a:lnTo>
                    <a:pt x="96" y="218"/>
                  </a:lnTo>
                  <a:lnTo>
                    <a:pt x="144" y="170"/>
                  </a:lnTo>
                  <a:lnTo>
                    <a:pt x="144" y="122"/>
                  </a:lnTo>
                  <a:lnTo>
                    <a:pt x="96" y="74"/>
                  </a:lnTo>
                  <a:cubicBezTo>
                    <a:pt x="71" y="0"/>
                    <a:pt x="94" y="26"/>
                    <a:pt x="48" y="26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da-DK"/>
            </a:p>
          </p:txBody>
        </p:sp>
        <p:sp>
          <p:nvSpPr>
            <p:cNvPr id="70" name="Freeform 21"/>
            <p:cNvSpPr>
              <a:spLocks/>
            </p:cNvSpPr>
            <p:nvPr/>
          </p:nvSpPr>
          <p:spPr bwMode="auto">
            <a:xfrm rot="-4172433">
              <a:off x="1407" y="1994"/>
              <a:ext cx="144" cy="265"/>
            </a:xfrm>
            <a:custGeom>
              <a:avLst/>
              <a:gdLst>
                <a:gd name="T0" fmla="*/ 48 w 144"/>
                <a:gd name="T1" fmla="*/ 26 h 265"/>
                <a:gd name="T2" fmla="*/ 0 w 144"/>
                <a:gd name="T3" fmla="*/ 26 h 265"/>
                <a:gd name="T4" fmla="*/ 0 w 144"/>
                <a:gd name="T5" fmla="*/ 122 h 265"/>
                <a:gd name="T6" fmla="*/ 24 w 144"/>
                <a:gd name="T7" fmla="*/ 230 h 265"/>
                <a:gd name="T8" fmla="*/ 54 w 144"/>
                <a:gd name="T9" fmla="*/ 260 h 265"/>
                <a:gd name="T10" fmla="*/ 90 w 144"/>
                <a:gd name="T11" fmla="*/ 254 h 265"/>
                <a:gd name="T12" fmla="*/ 96 w 144"/>
                <a:gd name="T13" fmla="*/ 218 h 265"/>
                <a:gd name="T14" fmla="*/ 144 w 144"/>
                <a:gd name="T15" fmla="*/ 170 h 265"/>
                <a:gd name="T16" fmla="*/ 144 w 144"/>
                <a:gd name="T17" fmla="*/ 122 h 265"/>
                <a:gd name="T18" fmla="*/ 96 w 144"/>
                <a:gd name="T19" fmla="*/ 74 h 265"/>
                <a:gd name="T20" fmla="*/ 48 w 144"/>
                <a:gd name="T21" fmla="*/ 26 h 26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44"/>
                <a:gd name="T34" fmla="*/ 0 h 265"/>
                <a:gd name="T35" fmla="*/ 144 w 144"/>
                <a:gd name="T36" fmla="*/ 265 h 265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44" h="265">
                  <a:moveTo>
                    <a:pt x="48" y="26"/>
                  </a:moveTo>
                  <a:lnTo>
                    <a:pt x="0" y="26"/>
                  </a:lnTo>
                  <a:lnTo>
                    <a:pt x="0" y="122"/>
                  </a:lnTo>
                  <a:cubicBezTo>
                    <a:pt x="8" y="158"/>
                    <a:pt x="6" y="198"/>
                    <a:pt x="24" y="230"/>
                  </a:cubicBezTo>
                  <a:cubicBezTo>
                    <a:pt x="31" y="242"/>
                    <a:pt x="54" y="260"/>
                    <a:pt x="54" y="260"/>
                  </a:cubicBezTo>
                  <a:cubicBezTo>
                    <a:pt x="88" y="257"/>
                    <a:pt x="79" y="265"/>
                    <a:pt x="90" y="254"/>
                  </a:cubicBezTo>
                  <a:lnTo>
                    <a:pt x="96" y="218"/>
                  </a:lnTo>
                  <a:lnTo>
                    <a:pt x="144" y="170"/>
                  </a:lnTo>
                  <a:lnTo>
                    <a:pt x="144" y="122"/>
                  </a:lnTo>
                  <a:lnTo>
                    <a:pt x="96" y="74"/>
                  </a:lnTo>
                  <a:cubicBezTo>
                    <a:pt x="71" y="0"/>
                    <a:pt x="94" y="26"/>
                    <a:pt x="48" y="26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da-DK"/>
            </a:p>
          </p:txBody>
        </p:sp>
        <p:sp>
          <p:nvSpPr>
            <p:cNvPr id="71" name="Freeform 22"/>
            <p:cNvSpPr>
              <a:spLocks/>
            </p:cNvSpPr>
            <p:nvPr/>
          </p:nvSpPr>
          <p:spPr bwMode="auto">
            <a:xfrm>
              <a:off x="846" y="1824"/>
              <a:ext cx="210" cy="192"/>
            </a:xfrm>
            <a:custGeom>
              <a:avLst/>
              <a:gdLst>
                <a:gd name="T0" fmla="*/ 96 w 210"/>
                <a:gd name="T1" fmla="*/ 0 h 192"/>
                <a:gd name="T2" fmla="*/ 48 w 210"/>
                <a:gd name="T3" fmla="*/ 48 h 192"/>
                <a:gd name="T4" fmla="*/ 0 w 210"/>
                <a:gd name="T5" fmla="*/ 48 h 192"/>
                <a:gd name="T6" fmla="*/ 0 w 210"/>
                <a:gd name="T7" fmla="*/ 96 h 192"/>
                <a:gd name="T8" fmla="*/ 48 w 210"/>
                <a:gd name="T9" fmla="*/ 144 h 192"/>
                <a:gd name="T10" fmla="*/ 48 w 210"/>
                <a:gd name="T11" fmla="*/ 192 h 192"/>
                <a:gd name="T12" fmla="*/ 144 w 210"/>
                <a:gd name="T13" fmla="*/ 192 h 192"/>
                <a:gd name="T14" fmla="*/ 192 w 210"/>
                <a:gd name="T15" fmla="*/ 144 h 192"/>
                <a:gd name="T16" fmla="*/ 192 w 210"/>
                <a:gd name="T17" fmla="*/ 96 h 192"/>
                <a:gd name="T18" fmla="*/ 210 w 210"/>
                <a:gd name="T19" fmla="*/ 69 h 192"/>
                <a:gd name="T20" fmla="*/ 186 w 210"/>
                <a:gd name="T21" fmla="*/ 48 h 192"/>
                <a:gd name="T22" fmla="*/ 144 w 210"/>
                <a:gd name="T23" fmla="*/ 0 h 192"/>
                <a:gd name="T24" fmla="*/ 96 w 210"/>
                <a:gd name="T25" fmla="*/ 0 h 19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10"/>
                <a:gd name="T40" fmla="*/ 0 h 192"/>
                <a:gd name="T41" fmla="*/ 210 w 210"/>
                <a:gd name="T42" fmla="*/ 192 h 19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10" h="192">
                  <a:moveTo>
                    <a:pt x="96" y="0"/>
                  </a:moveTo>
                  <a:lnTo>
                    <a:pt x="48" y="48"/>
                  </a:lnTo>
                  <a:lnTo>
                    <a:pt x="0" y="48"/>
                  </a:lnTo>
                  <a:lnTo>
                    <a:pt x="0" y="96"/>
                  </a:lnTo>
                  <a:lnTo>
                    <a:pt x="48" y="144"/>
                  </a:lnTo>
                  <a:lnTo>
                    <a:pt x="48" y="192"/>
                  </a:lnTo>
                  <a:lnTo>
                    <a:pt x="144" y="192"/>
                  </a:lnTo>
                  <a:lnTo>
                    <a:pt x="192" y="144"/>
                  </a:lnTo>
                  <a:lnTo>
                    <a:pt x="192" y="96"/>
                  </a:lnTo>
                  <a:cubicBezTo>
                    <a:pt x="199" y="86"/>
                    <a:pt x="206" y="80"/>
                    <a:pt x="210" y="69"/>
                  </a:cubicBezTo>
                  <a:cubicBezTo>
                    <a:pt x="205" y="54"/>
                    <a:pt x="196" y="58"/>
                    <a:pt x="186" y="48"/>
                  </a:cubicBezTo>
                  <a:lnTo>
                    <a:pt x="144" y="0"/>
                  </a:lnTo>
                  <a:lnTo>
                    <a:pt x="96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da-DK"/>
            </a:p>
          </p:txBody>
        </p:sp>
        <p:sp>
          <p:nvSpPr>
            <p:cNvPr id="72" name="Freeform 23"/>
            <p:cNvSpPr>
              <a:spLocks/>
            </p:cNvSpPr>
            <p:nvPr/>
          </p:nvSpPr>
          <p:spPr bwMode="auto">
            <a:xfrm>
              <a:off x="1392" y="2496"/>
              <a:ext cx="210" cy="192"/>
            </a:xfrm>
            <a:custGeom>
              <a:avLst/>
              <a:gdLst>
                <a:gd name="T0" fmla="*/ 96 w 210"/>
                <a:gd name="T1" fmla="*/ 0 h 192"/>
                <a:gd name="T2" fmla="*/ 48 w 210"/>
                <a:gd name="T3" fmla="*/ 48 h 192"/>
                <a:gd name="T4" fmla="*/ 0 w 210"/>
                <a:gd name="T5" fmla="*/ 48 h 192"/>
                <a:gd name="T6" fmla="*/ 0 w 210"/>
                <a:gd name="T7" fmla="*/ 96 h 192"/>
                <a:gd name="T8" fmla="*/ 48 w 210"/>
                <a:gd name="T9" fmla="*/ 144 h 192"/>
                <a:gd name="T10" fmla="*/ 48 w 210"/>
                <a:gd name="T11" fmla="*/ 192 h 192"/>
                <a:gd name="T12" fmla="*/ 144 w 210"/>
                <a:gd name="T13" fmla="*/ 192 h 192"/>
                <a:gd name="T14" fmla="*/ 192 w 210"/>
                <a:gd name="T15" fmla="*/ 144 h 192"/>
                <a:gd name="T16" fmla="*/ 192 w 210"/>
                <a:gd name="T17" fmla="*/ 96 h 192"/>
                <a:gd name="T18" fmla="*/ 210 w 210"/>
                <a:gd name="T19" fmla="*/ 69 h 192"/>
                <a:gd name="T20" fmla="*/ 186 w 210"/>
                <a:gd name="T21" fmla="*/ 48 h 192"/>
                <a:gd name="T22" fmla="*/ 144 w 210"/>
                <a:gd name="T23" fmla="*/ 0 h 192"/>
                <a:gd name="T24" fmla="*/ 96 w 210"/>
                <a:gd name="T25" fmla="*/ 0 h 19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10"/>
                <a:gd name="T40" fmla="*/ 0 h 192"/>
                <a:gd name="T41" fmla="*/ 210 w 210"/>
                <a:gd name="T42" fmla="*/ 192 h 19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10" h="192">
                  <a:moveTo>
                    <a:pt x="96" y="0"/>
                  </a:moveTo>
                  <a:lnTo>
                    <a:pt x="48" y="48"/>
                  </a:lnTo>
                  <a:lnTo>
                    <a:pt x="0" y="48"/>
                  </a:lnTo>
                  <a:lnTo>
                    <a:pt x="0" y="96"/>
                  </a:lnTo>
                  <a:lnTo>
                    <a:pt x="48" y="144"/>
                  </a:lnTo>
                  <a:lnTo>
                    <a:pt x="48" y="192"/>
                  </a:lnTo>
                  <a:lnTo>
                    <a:pt x="144" y="192"/>
                  </a:lnTo>
                  <a:lnTo>
                    <a:pt x="192" y="144"/>
                  </a:lnTo>
                  <a:lnTo>
                    <a:pt x="192" y="96"/>
                  </a:lnTo>
                  <a:cubicBezTo>
                    <a:pt x="199" y="86"/>
                    <a:pt x="206" y="80"/>
                    <a:pt x="210" y="69"/>
                  </a:cubicBezTo>
                  <a:cubicBezTo>
                    <a:pt x="205" y="54"/>
                    <a:pt x="196" y="58"/>
                    <a:pt x="186" y="48"/>
                  </a:cubicBezTo>
                  <a:lnTo>
                    <a:pt x="144" y="0"/>
                  </a:lnTo>
                  <a:lnTo>
                    <a:pt x="96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da-DK"/>
            </a:p>
          </p:txBody>
        </p:sp>
        <p:sp>
          <p:nvSpPr>
            <p:cNvPr id="73" name="Freeform 24"/>
            <p:cNvSpPr>
              <a:spLocks/>
            </p:cNvSpPr>
            <p:nvPr/>
          </p:nvSpPr>
          <p:spPr bwMode="auto">
            <a:xfrm>
              <a:off x="1305" y="1845"/>
              <a:ext cx="183" cy="219"/>
            </a:xfrm>
            <a:custGeom>
              <a:avLst/>
              <a:gdLst>
                <a:gd name="T0" fmla="*/ 96 w 210"/>
                <a:gd name="T1" fmla="*/ 0 h 192"/>
                <a:gd name="T2" fmla="*/ 48 w 210"/>
                <a:gd name="T3" fmla="*/ 48 h 192"/>
                <a:gd name="T4" fmla="*/ 0 w 210"/>
                <a:gd name="T5" fmla="*/ 48 h 192"/>
                <a:gd name="T6" fmla="*/ 0 w 210"/>
                <a:gd name="T7" fmla="*/ 96 h 192"/>
                <a:gd name="T8" fmla="*/ 48 w 210"/>
                <a:gd name="T9" fmla="*/ 144 h 192"/>
                <a:gd name="T10" fmla="*/ 48 w 210"/>
                <a:gd name="T11" fmla="*/ 192 h 192"/>
                <a:gd name="T12" fmla="*/ 144 w 210"/>
                <a:gd name="T13" fmla="*/ 192 h 192"/>
                <a:gd name="T14" fmla="*/ 192 w 210"/>
                <a:gd name="T15" fmla="*/ 144 h 192"/>
                <a:gd name="T16" fmla="*/ 192 w 210"/>
                <a:gd name="T17" fmla="*/ 96 h 192"/>
                <a:gd name="T18" fmla="*/ 210 w 210"/>
                <a:gd name="T19" fmla="*/ 69 h 192"/>
                <a:gd name="T20" fmla="*/ 186 w 210"/>
                <a:gd name="T21" fmla="*/ 48 h 192"/>
                <a:gd name="T22" fmla="*/ 144 w 210"/>
                <a:gd name="T23" fmla="*/ 0 h 192"/>
                <a:gd name="T24" fmla="*/ 96 w 210"/>
                <a:gd name="T25" fmla="*/ 0 h 19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10"/>
                <a:gd name="T40" fmla="*/ 0 h 192"/>
                <a:gd name="T41" fmla="*/ 210 w 210"/>
                <a:gd name="T42" fmla="*/ 192 h 19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10" h="192">
                  <a:moveTo>
                    <a:pt x="96" y="0"/>
                  </a:moveTo>
                  <a:lnTo>
                    <a:pt x="48" y="48"/>
                  </a:lnTo>
                  <a:lnTo>
                    <a:pt x="0" y="48"/>
                  </a:lnTo>
                  <a:lnTo>
                    <a:pt x="0" y="96"/>
                  </a:lnTo>
                  <a:lnTo>
                    <a:pt x="48" y="144"/>
                  </a:lnTo>
                  <a:lnTo>
                    <a:pt x="48" y="192"/>
                  </a:lnTo>
                  <a:lnTo>
                    <a:pt x="144" y="192"/>
                  </a:lnTo>
                  <a:lnTo>
                    <a:pt x="192" y="144"/>
                  </a:lnTo>
                  <a:lnTo>
                    <a:pt x="192" y="96"/>
                  </a:lnTo>
                  <a:cubicBezTo>
                    <a:pt x="199" y="86"/>
                    <a:pt x="206" y="80"/>
                    <a:pt x="210" y="69"/>
                  </a:cubicBezTo>
                  <a:cubicBezTo>
                    <a:pt x="205" y="54"/>
                    <a:pt x="196" y="58"/>
                    <a:pt x="186" y="48"/>
                  </a:cubicBezTo>
                  <a:lnTo>
                    <a:pt x="144" y="0"/>
                  </a:lnTo>
                  <a:lnTo>
                    <a:pt x="96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da-DK"/>
            </a:p>
          </p:txBody>
        </p:sp>
        <p:sp>
          <p:nvSpPr>
            <p:cNvPr id="74" name="Freeform 25"/>
            <p:cNvSpPr>
              <a:spLocks/>
            </p:cNvSpPr>
            <p:nvPr/>
          </p:nvSpPr>
          <p:spPr bwMode="auto">
            <a:xfrm>
              <a:off x="912" y="2256"/>
              <a:ext cx="210" cy="192"/>
            </a:xfrm>
            <a:custGeom>
              <a:avLst/>
              <a:gdLst>
                <a:gd name="T0" fmla="*/ 96 w 210"/>
                <a:gd name="T1" fmla="*/ 0 h 192"/>
                <a:gd name="T2" fmla="*/ 48 w 210"/>
                <a:gd name="T3" fmla="*/ 48 h 192"/>
                <a:gd name="T4" fmla="*/ 0 w 210"/>
                <a:gd name="T5" fmla="*/ 48 h 192"/>
                <a:gd name="T6" fmla="*/ 0 w 210"/>
                <a:gd name="T7" fmla="*/ 96 h 192"/>
                <a:gd name="T8" fmla="*/ 48 w 210"/>
                <a:gd name="T9" fmla="*/ 144 h 192"/>
                <a:gd name="T10" fmla="*/ 48 w 210"/>
                <a:gd name="T11" fmla="*/ 192 h 192"/>
                <a:gd name="T12" fmla="*/ 144 w 210"/>
                <a:gd name="T13" fmla="*/ 192 h 192"/>
                <a:gd name="T14" fmla="*/ 192 w 210"/>
                <a:gd name="T15" fmla="*/ 144 h 192"/>
                <a:gd name="T16" fmla="*/ 192 w 210"/>
                <a:gd name="T17" fmla="*/ 96 h 192"/>
                <a:gd name="T18" fmla="*/ 210 w 210"/>
                <a:gd name="T19" fmla="*/ 69 h 192"/>
                <a:gd name="T20" fmla="*/ 186 w 210"/>
                <a:gd name="T21" fmla="*/ 48 h 192"/>
                <a:gd name="T22" fmla="*/ 144 w 210"/>
                <a:gd name="T23" fmla="*/ 0 h 192"/>
                <a:gd name="T24" fmla="*/ 96 w 210"/>
                <a:gd name="T25" fmla="*/ 0 h 19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10"/>
                <a:gd name="T40" fmla="*/ 0 h 192"/>
                <a:gd name="T41" fmla="*/ 210 w 210"/>
                <a:gd name="T42" fmla="*/ 192 h 19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10" h="192">
                  <a:moveTo>
                    <a:pt x="96" y="0"/>
                  </a:moveTo>
                  <a:lnTo>
                    <a:pt x="48" y="48"/>
                  </a:lnTo>
                  <a:lnTo>
                    <a:pt x="0" y="48"/>
                  </a:lnTo>
                  <a:lnTo>
                    <a:pt x="0" y="96"/>
                  </a:lnTo>
                  <a:lnTo>
                    <a:pt x="48" y="144"/>
                  </a:lnTo>
                  <a:lnTo>
                    <a:pt x="48" y="192"/>
                  </a:lnTo>
                  <a:lnTo>
                    <a:pt x="144" y="192"/>
                  </a:lnTo>
                  <a:lnTo>
                    <a:pt x="192" y="144"/>
                  </a:lnTo>
                  <a:lnTo>
                    <a:pt x="192" y="96"/>
                  </a:lnTo>
                  <a:cubicBezTo>
                    <a:pt x="199" y="86"/>
                    <a:pt x="206" y="80"/>
                    <a:pt x="210" y="69"/>
                  </a:cubicBezTo>
                  <a:cubicBezTo>
                    <a:pt x="205" y="54"/>
                    <a:pt x="196" y="58"/>
                    <a:pt x="186" y="48"/>
                  </a:cubicBezTo>
                  <a:lnTo>
                    <a:pt x="144" y="0"/>
                  </a:lnTo>
                  <a:lnTo>
                    <a:pt x="96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da-DK"/>
            </a:p>
          </p:txBody>
        </p:sp>
        <p:sp>
          <p:nvSpPr>
            <p:cNvPr id="75" name="Freeform 26"/>
            <p:cNvSpPr>
              <a:spLocks/>
            </p:cNvSpPr>
            <p:nvPr/>
          </p:nvSpPr>
          <p:spPr bwMode="auto">
            <a:xfrm>
              <a:off x="765" y="2004"/>
              <a:ext cx="147" cy="192"/>
            </a:xfrm>
            <a:custGeom>
              <a:avLst/>
              <a:gdLst>
                <a:gd name="T0" fmla="*/ 0 w 147"/>
                <a:gd name="T1" fmla="*/ 45 h 192"/>
                <a:gd name="T2" fmla="*/ 45 w 147"/>
                <a:gd name="T3" fmla="*/ 27 h 192"/>
                <a:gd name="T4" fmla="*/ 99 w 147"/>
                <a:gd name="T5" fmla="*/ 0 h 192"/>
                <a:gd name="T6" fmla="*/ 147 w 147"/>
                <a:gd name="T7" fmla="*/ 48 h 192"/>
                <a:gd name="T8" fmla="*/ 147 w 147"/>
                <a:gd name="T9" fmla="*/ 96 h 192"/>
                <a:gd name="T10" fmla="*/ 147 w 147"/>
                <a:gd name="T11" fmla="*/ 144 h 192"/>
                <a:gd name="T12" fmla="*/ 99 w 147"/>
                <a:gd name="T13" fmla="*/ 192 h 192"/>
                <a:gd name="T14" fmla="*/ 3 w 147"/>
                <a:gd name="T15" fmla="*/ 192 h 192"/>
                <a:gd name="T16" fmla="*/ 6 w 147"/>
                <a:gd name="T17" fmla="*/ 171 h 192"/>
                <a:gd name="T18" fmla="*/ 12 w 147"/>
                <a:gd name="T19" fmla="*/ 156 h 192"/>
                <a:gd name="T20" fmla="*/ 18 w 147"/>
                <a:gd name="T21" fmla="*/ 135 h 192"/>
                <a:gd name="T22" fmla="*/ 0 w 147"/>
                <a:gd name="T23" fmla="*/ 45 h 19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47"/>
                <a:gd name="T37" fmla="*/ 0 h 192"/>
                <a:gd name="T38" fmla="*/ 147 w 147"/>
                <a:gd name="T39" fmla="*/ 192 h 19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47" h="192">
                  <a:moveTo>
                    <a:pt x="0" y="45"/>
                  </a:moveTo>
                  <a:cubicBezTo>
                    <a:pt x="17" y="39"/>
                    <a:pt x="26" y="27"/>
                    <a:pt x="45" y="27"/>
                  </a:cubicBezTo>
                  <a:lnTo>
                    <a:pt x="99" y="0"/>
                  </a:lnTo>
                  <a:lnTo>
                    <a:pt x="147" y="48"/>
                  </a:lnTo>
                  <a:lnTo>
                    <a:pt x="147" y="96"/>
                  </a:lnTo>
                  <a:lnTo>
                    <a:pt x="147" y="144"/>
                  </a:lnTo>
                  <a:lnTo>
                    <a:pt x="99" y="192"/>
                  </a:lnTo>
                  <a:lnTo>
                    <a:pt x="3" y="192"/>
                  </a:lnTo>
                  <a:cubicBezTo>
                    <a:pt x="4" y="185"/>
                    <a:pt x="3" y="177"/>
                    <a:pt x="6" y="171"/>
                  </a:cubicBezTo>
                  <a:cubicBezTo>
                    <a:pt x="14" y="153"/>
                    <a:pt x="19" y="178"/>
                    <a:pt x="12" y="156"/>
                  </a:cubicBezTo>
                  <a:cubicBezTo>
                    <a:pt x="15" y="137"/>
                    <a:pt x="11" y="142"/>
                    <a:pt x="18" y="135"/>
                  </a:cubicBezTo>
                  <a:lnTo>
                    <a:pt x="0" y="45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da-DK"/>
            </a:p>
          </p:txBody>
        </p:sp>
        <p:sp>
          <p:nvSpPr>
            <p:cNvPr id="76" name="Freeform 27"/>
            <p:cNvSpPr>
              <a:spLocks/>
            </p:cNvSpPr>
            <p:nvPr/>
          </p:nvSpPr>
          <p:spPr bwMode="auto">
            <a:xfrm rot="725193">
              <a:off x="714" y="2202"/>
              <a:ext cx="150" cy="189"/>
            </a:xfrm>
            <a:custGeom>
              <a:avLst/>
              <a:gdLst>
                <a:gd name="T0" fmla="*/ 84 w 150"/>
                <a:gd name="T1" fmla="*/ 0 h 189"/>
                <a:gd name="T2" fmla="*/ 39 w 150"/>
                <a:gd name="T3" fmla="*/ 27 h 189"/>
                <a:gd name="T4" fmla="*/ 33 w 150"/>
                <a:gd name="T5" fmla="*/ 42 h 189"/>
                <a:gd name="T6" fmla="*/ 0 w 150"/>
                <a:gd name="T7" fmla="*/ 45 h 189"/>
                <a:gd name="T8" fmla="*/ 48 w 150"/>
                <a:gd name="T9" fmla="*/ 141 h 189"/>
                <a:gd name="T10" fmla="*/ 48 w 150"/>
                <a:gd name="T11" fmla="*/ 189 h 189"/>
                <a:gd name="T12" fmla="*/ 96 w 150"/>
                <a:gd name="T13" fmla="*/ 189 h 189"/>
                <a:gd name="T14" fmla="*/ 144 w 150"/>
                <a:gd name="T15" fmla="*/ 141 h 189"/>
                <a:gd name="T16" fmla="*/ 138 w 150"/>
                <a:gd name="T17" fmla="*/ 126 h 189"/>
                <a:gd name="T18" fmla="*/ 138 w 150"/>
                <a:gd name="T19" fmla="*/ 105 h 189"/>
                <a:gd name="T20" fmla="*/ 129 w 150"/>
                <a:gd name="T21" fmla="*/ 99 h 189"/>
                <a:gd name="T22" fmla="*/ 96 w 150"/>
                <a:gd name="T23" fmla="*/ 45 h 189"/>
                <a:gd name="T24" fmla="*/ 84 w 150"/>
                <a:gd name="T25" fmla="*/ 0 h 18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50"/>
                <a:gd name="T40" fmla="*/ 0 h 189"/>
                <a:gd name="T41" fmla="*/ 150 w 150"/>
                <a:gd name="T42" fmla="*/ 189 h 18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50" h="189">
                  <a:moveTo>
                    <a:pt x="84" y="0"/>
                  </a:moveTo>
                  <a:cubicBezTo>
                    <a:pt x="72" y="16"/>
                    <a:pt x="55" y="16"/>
                    <a:pt x="39" y="27"/>
                  </a:cubicBezTo>
                  <a:cubicBezTo>
                    <a:pt x="32" y="38"/>
                    <a:pt x="33" y="32"/>
                    <a:pt x="33" y="42"/>
                  </a:cubicBezTo>
                  <a:lnTo>
                    <a:pt x="0" y="45"/>
                  </a:lnTo>
                  <a:lnTo>
                    <a:pt x="48" y="141"/>
                  </a:lnTo>
                  <a:lnTo>
                    <a:pt x="48" y="189"/>
                  </a:lnTo>
                  <a:lnTo>
                    <a:pt x="96" y="189"/>
                  </a:lnTo>
                  <a:lnTo>
                    <a:pt x="144" y="141"/>
                  </a:lnTo>
                  <a:cubicBezTo>
                    <a:pt x="142" y="136"/>
                    <a:pt x="139" y="131"/>
                    <a:pt x="138" y="126"/>
                  </a:cubicBezTo>
                  <a:cubicBezTo>
                    <a:pt x="136" y="111"/>
                    <a:pt x="150" y="123"/>
                    <a:pt x="138" y="105"/>
                  </a:cubicBezTo>
                  <a:cubicBezTo>
                    <a:pt x="136" y="102"/>
                    <a:pt x="129" y="99"/>
                    <a:pt x="129" y="99"/>
                  </a:cubicBezTo>
                  <a:lnTo>
                    <a:pt x="96" y="45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da-DK"/>
            </a:p>
          </p:txBody>
        </p:sp>
        <p:sp>
          <p:nvSpPr>
            <p:cNvPr id="77" name="Freeform 28"/>
            <p:cNvSpPr>
              <a:spLocks/>
            </p:cNvSpPr>
            <p:nvPr/>
          </p:nvSpPr>
          <p:spPr bwMode="auto">
            <a:xfrm rot="19043133">
              <a:off x="1514" y="1647"/>
              <a:ext cx="150" cy="189"/>
            </a:xfrm>
            <a:custGeom>
              <a:avLst/>
              <a:gdLst>
                <a:gd name="T0" fmla="*/ 84 w 150"/>
                <a:gd name="T1" fmla="*/ 0 h 189"/>
                <a:gd name="T2" fmla="*/ 39 w 150"/>
                <a:gd name="T3" fmla="*/ 27 h 189"/>
                <a:gd name="T4" fmla="*/ 33 w 150"/>
                <a:gd name="T5" fmla="*/ 42 h 189"/>
                <a:gd name="T6" fmla="*/ 0 w 150"/>
                <a:gd name="T7" fmla="*/ 45 h 189"/>
                <a:gd name="T8" fmla="*/ 48 w 150"/>
                <a:gd name="T9" fmla="*/ 141 h 189"/>
                <a:gd name="T10" fmla="*/ 48 w 150"/>
                <a:gd name="T11" fmla="*/ 189 h 189"/>
                <a:gd name="T12" fmla="*/ 96 w 150"/>
                <a:gd name="T13" fmla="*/ 189 h 189"/>
                <a:gd name="T14" fmla="*/ 144 w 150"/>
                <a:gd name="T15" fmla="*/ 141 h 189"/>
                <a:gd name="T16" fmla="*/ 138 w 150"/>
                <a:gd name="T17" fmla="*/ 126 h 189"/>
                <a:gd name="T18" fmla="*/ 138 w 150"/>
                <a:gd name="T19" fmla="*/ 105 h 189"/>
                <a:gd name="T20" fmla="*/ 129 w 150"/>
                <a:gd name="T21" fmla="*/ 99 h 189"/>
                <a:gd name="T22" fmla="*/ 96 w 150"/>
                <a:gd name="T23" fmla="*/ 45 h 189"/>
                <a:gd name="T24" fmla="*/ 84 w 150"/>
                <a:gd name="T25" fmla="*/ 0 h 18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50"/>
                <a:gd name="T40" fmla="*/ 0 h 189"/>
                <a:gd name="T41" fmla="*/ 150 w 150"/>
                <a:gd name="T42" fmla="*/ 189 h 18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50" h="189">
                  <a:moveTo>
                    <a:pt x="84" y="0"/>
                  </a:moveTo>
                  <a:cubicBezTo>
                    <a:pt x="72" y="16"/>
                    <a:pt x="55" y="16"/>
                    <a:pt x="39" y="27"/>
                  </a:cubicBezTo>
                  <a:cubicBezTo>
                    <a:pt x="32" y="38"/>
                    <a:pt x="33" y="32"/>
                    <a:pt x="33" y="42"/>
                  </a:cubicBezTo>
                  <a:lnTo>
                    <a:pt x="0" y="45"/>
                  </a:lnTo>
                  <a:lnTo>
                    <a:pt x="48" y="141"/>
                  </a:lnTo>
                  <a:lnTo>
                    <a:pt x="48" y="189"/>
                  </a:lnTo>
                  <a:lnTo>
                    <a:pt x="96" y="189"/>
                  </a:lnTo>
                  <a:lnTo>
                    <a:pt x="144" y="141"/>
                  </a:lnTo>
                  <a:cubicBezTo>
                    <a:pt x="142" y="136"/>
                    <a:pt x="139" y="131"/>
                    <a:pt x="138" y="126"/>
                  </a:cubicBezTo>
                  <a:cubicBezTo>
                    <a:pt x="136" y="111"/>
                    <a:pt x="150" y="123"/>
                    <a:pt x="138" y="105"/>
                  </a:cubicBezTo>
                  <a:cubicBezTo>
                    <a:pt x="136" y="102"/>
                    <a:pt x="129" y="99"/>
                    <a:pt x="129" y="99"/>
                  </a:cubicBezTo>
                  <a:lnTo>
                    <a:pt x="96" y="45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da-DK"/>
            </a:p>
          </p:txBody>
        </p:sp>
        <p:sp>
          <p:nvSpPr>
            <p:cNvPr id="78" name="Freeform 29"/>
            <p:cNvSpPr>
              <a:spLocks/>
            </p:cNvSpPr>
            <p:nvPr/>
          </p:nvSpPr>
          <p:spPr bwMode="auto">
            <a:xfrm rot="18178588">
              <a:off x="1061" y="2462"/>
              <a:ext cx="150" cy="189"/>
            </a:xfrm>
            <a:custGeom>
              <a:avLst/>
              <a:gdLst>
                <a:gd name="T0" fmla="*/ 84 w 150"/>
                <a:gd name="T1" fmla="*/ 0 h 189"/>
                <a:gd name="T2" fmla="*/ 39 w 150"/>
                <a:gd name="T3" fmla="*/ 27 h 189"/>
                <a:gd name="T4" fmla="*/ 33 w 150"/>
                <a:gd name="T5" fmla="*/ 42 h 189"/>
                <a:gd name="T6" fmla="*/ 0 w 150"/>
                <a:gd name="T7" fmla="*/ 45 h 189"/>
                <a:gd name="T8" fmla="*/ 48 w 150"/>
                <a:gd name="T9" fmla="*/ 141 h 189"/>
                <a:gd name="T10" fmla="*/ 48 w 150"/>
                <a:gd name="T11" fmla="*/ 189 h 189"/>
                <a:gd name="T12" fmla="*/ 96 w 150"/>
                <a:gd name="T13" fmla="*/ 189 h 189"/>
                <a:gd name="T14" fmla="*/ 144 w 150"/>
                <a:gd name="T15" fmla="*/ 141 h 189"/>
                <a:gd name="T16" fmla="*/ 138 w 150"/>
                <a:gd name="T17" fmla="*/ 126 h 189"/>
                <a:gd name="T18" fmla="*/ 138 w 150"/>
                <a:gd name="T19" fmla="*/ 105 h 189"/>
                <a:gd name="T20" fmla="*/ 129 w 150"/>
                <a:gd name="T21" fmla="*/ 99 h 189"/>
                <a:gd name="T22" fmla="*/ 96 w 150"/>
                <a:gd name="T23" fmla="*/ 45 h 189"/>
                <a:gd name="T24" fmla="*/ 84 w 150"/>
                <a:gd name="T25" fmla="*/ 0 h 18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50"/>
                <a:gd name="T40" fmla="*/ 0 h 189"/>
                <a:gd name="T41" fmla="*/ 150 w 150"/>
                <a:gd name="T42" fmla="*/ 189 h 18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50" h="189">
                  <a:moveTo>
                    <a:pt x="84" y="0"/>
                  </a:moveTo>
                  <a:cubicBezTo>
                    <a:pt x="72" y="16"/>
                    <a:pt x="55" y="16"/>
                    <a:pt x="39" y="27"/>
                  </a:cubicBezTo>
                  <a:cubicBezTo>
                    <a:pt x="32" y="38"/>
                    <a:pt x="33" y="32"/>
                    <a:pt x="33" y="42"/>
                  </a:cubicBezTo>
                  <a:lnTo>
                    <a:pt x="0" y="45"/>
                  </a:lnTo>
                  <a:lnTo>
                    <a:pt x="48" y="141"/>
                  </a:lnTo>
                  <a:lnTo>
                    <a:pt x="48" y="189"/>
                  </a:lnTo>
                  <a:lnTo>
                    <a:pt x="96" y="189"/>
                  </a:lnTo>
                  <a:lnTo>
                    <a:pt x="144" y="141"/>
                  </a:lnTo>
                  <a:cubicBezTo>
                    <a:pt x="142" y="136"/>
                    <a:pt x="139" y="131"/>
                    <a:pt x="138" y="126"/>
                  </a:cubicBezTo>
                  <a:cubicBezTo>
                    <a:pt x="136" y="111"/>
                    <a:pt x="150" y="123"/>
                    <a:pt x="138" y="105"/>
                  </a:cubicBezTo>
                  <a:cubicBezTo>
                    <a:pt x="136" y="102"/>
                    <a:pt x="129" y="99"/>
                    <a:pt x="129" y="99"/>
                  </a:cubicBezTo>
                  <a:lnTo>
                    <a:pt x="96" y="45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da-DK"/>
            </a:p>
          </p:txBody>
        </p:sp>
        <p:sp>
          <p:nvSpPr>
            <p:cNvPr id="79" name="Freeform 30"/>
            <p:cNvSpPr>
              <a:spLocks/>
            </p:cNvSpPr>
            <p:nvPr/>
          </p:nvSpPr>
          <p:spPr bwMode="auto">
            <a:xfrm>
              <a:off x="1776" y="2112"/>
              <a:ext cx="150" cy="189"/>
            </a:xfrm>
            <a:custGeom>
              <a:avLst/>
              <a:gdLst>
                <a:gd name="T0" fmla="*/ 84 w 150"/>
                <a:gd name="T1" fmla="*/ 0 h 189"/>
                <a:gd name="T2" fmla="*/ 39 w 150"/>
                <a:gd name="T3" fmla="*/ 27 h 189"/>
                <a:gd name="T4" fmla="*/ 33 w 150"/>
                <a:gd name="T5" fmla="*/ 42 h 189"/>
                <a:gd name="T6" fmla="*/ 0 w 150"/>
                <a:gd name="T7" fmla="*/ 45 h 189"/>
                <a:gd name="T8" fmla="*/ 48 w 150"/>
                <a:gd name="T9" fmla="*/ 141 h 189"/>
                <a:gd name="T10" fmla="*/ 48 w 150"/>
                <a:gd name="T11" fmla="*/ 189 h 189"/>
                <a:gd name="T12" fmla="*/ 96 w 150"/>
                <a:gd name="T13" fmla="*/ 189 h 189"/>
                <a:gd name="T14" fmla="*/ 144 w 150"/>
                <a:gd name="T15" fmla="*/ 141 h 189"/>
                <a:gd name="T16" fmla="*/ 138 w 150"/>
                <a:gd name="T17" fmla="*/ 126 h 189"/>
                <a:gd name="T18" fmla="*/ 138 w 150"/>
                <a:gd name="T19" fmla="*/ 105 h 189"/>
                <a:gd name="T20" fmla="*/ 129 w 150"/>
                <a:gd name="T21" fmla="*/ 99 h 189"/>
                <a:gd name="T22" fmla="*/ 96 w 150"/>
                <a:gd name="T23" fmla="*/ 45 h 189"/>
                <a:gd name="T24" fmla="*/ 84 w 150"/>
                <a:gd name="T25" fmla="*/ 0 h 18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50"/>
                <a:gd name="T40" fmla="*/ 0 h 189"/>
                <a:gd name="T41" fmla="*/ 150 w 150"/>
                <a:gd name="T42" fmla="*/ 189 h 18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50" h="189">
                  <a:moveTo>
                    <a:pt x="84" y="0"/>
                  </a:moveTo>
                  <a:cubicBezTo>
                    <a:pt x="72" y="16"/>
                    <a:pt x="55" y="16"/>
                    <a:pt x="39" y="27"/>
                  </a:cubicBezTo>
                  <a:cubicBezTo>
                    <a:pt x="32" y="38"/>
                    <a:pt x="33" y="32"/>
                    <a:pt x="33" y="42"/>
                  </a:cubicBezTo>
                  <a:lnTo>
                    <a:pt x="0" y="45"/>
                  </a:lnTo>
                  <a:lnTo>
                    <a:pt x="48" y="141"/>
                  </a:lnTo>
                  <a:lnTo>
                    <a:pt x="48" y="189"/>
                  </a:lnTo>
                  <a:lnTo>
                    <a:pt x="96" y="189"/>
                  </a:lnTo>
                  <a:lnTo>
                    <a:pt x="144" y="141"/>
                  </a:lnTo>
                  <a:cubicBezTo>
                    <a:pt x="142" y="136"/>
                    <a:pt x="139" y="131"/>
                    <a:pt x="138" y="126"/>
                  </a:cubicBezTo>
                  <a:cubicBezTo>
                    <a:pt x="136" y="111"/>
                    <a:pt x="150" y="123"/>
                    <a:pt x="138" y="105"/>
                  </a:cubicBezTo>
                  <a:cubicBezTo>
                    <a:pt x="136" y="102"/>
                    <a:pt x="129" y="99"/>
                    <a:pt x="129" y="99"/>
                  </a:cubicBezTo>
                  <a:lnTo>
                    <a:pt x="96" y="45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da-DK"/>
            </a:p>
          </p:txBody>
        </p:sp>
        <p:sp>
          <p:nvSpPr>
            <p:cNvPr id="80" name="Freeform 31"/>
            <p:cNvSpPr>
              <a:spLocks/>
            </p:cNvSpPr>
            <p:nvPr/>
          </p:nvSpPr>
          <p:spPr bwMode="auto">
            <a:xfrm>
              <a:off x="1677" y="1872"/>
              <a:ext cx="192" cy="192"/>
            </a:xfrm>
            <a:custGeom>
              <a:avLst/>
              <a:gdLst>
                <a:gd name="T0" fmla="*/ 48 w 192"/>
                <a:gd name="T1" fmla="*/ 0 h 192"/>
                <a:gd name="T2" fmla="*/ 0 w 192"/>
                <a:gd name="T3" fmla="*/ 48 h 192"/>
                <a:gd name="T4" fmla="*/ 48 w 192"/>
                <a:gd name="T5" fmla="*/ 144 h 192"/>
                <a:gd name="T6" fmla="*/ 96 w 192"/>
                <a:gd name="T7" fmla="*/ 192 h 192"/>
                <a:gd name="T8" fmla="*/ 144 w 192"/>
                <a:gd name="T9" fmla="*/ 144 h 192"/>
                <a:gd name="T10" fmla="*/ 192 w 192"/>
                <a:gd name="T11" fmla="*/ 96 h 192"/>
                <a:gd name="T12" fmla="*/ 192 w 192"/>
                <a:gd name="T13" fmla="*/ 48 h 192"/>
                <a:gd name="T14" fmla="*/ 144 w 192"/>
                <a:gd name="T15" fmla="*/ 48 h 192"/>
                <a:gd name="T16" fmla="*/ 96 w 192"/>
                <a:gd name="T17" fmla="*/ 0 h 192"/>
                <a:gd name="T18" fmla="*/ 48 w 192"/>
                <a:gd name="T19" fmla="*/ 0 h 19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92"/>
                <a:gd name="T31" fmla="*/ 0 h 192"/>
                <a:gd name="T32" fmla="*/ 192 w 192"/>
                <a:gd name="T33" fmla="*/ 192 h 19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92" h="192">
                  <a:moveTo>
                    <a:pt x="48" y="0"/>
                  </a:moveTo>
                  <a:lnTo>
                    <a:pt x="0" y="48"/>
                  </a:lnTo>
                  <a:lnTo>
                    <a:pt x="48" y="144"/>
                  </a:lnTo>
                  <a:lnTo>
                    <a:pt x="96" y="192"/>
                  </a:lnTo>
                  <a:lnTo>
                    <a:pt x="144" y="144"/>
                  </a:lnTo>
                  <a:lnTo>
                    <a:pt x="192" y="96"/>
                  </a:lnTo>
                  <a:lnTo>
                    <a:pt x="192" y="48"/>
                  </a:lnTo>
                  <a:lnTo>
                    <a:pt x="144" y="48"/>
                  </a:lnTo>
                  <a:lnTo>
                    <a:pt x="96" y="0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da-DK"/>
            </a:p>
          </p:txBody>
        </p:sp>
        <p:sp>
          <p:nvSpPr>
            <p:cNvPr id="81" name="Freeform 32"/>
            <p:cNvSpPr>
              <a:spLocks/>
            </p:cNvSpPr>
            <p:nvPr/>
          </p:nvSpPr>
          <p:spPr bwMode="auto">
            <a:xfrm>
              <a:off x="768" y="2394"/>
              <a:ext cx="192" cy="192"/>
            </a:xfrm>
            <a:custGeom>
              <a:avLst/>
              <a:gdLst>
                <a:gd name="T0" fmla="*/ 48 w 192"/>
                <a:gd name="T1" fmla="*/ 0 h 192"/>
                <a:gd name="T2" fmla="*/ 0 w 192"/>
                <a:gd name="T3" fmla="*/ 48 h 192"/>
                <a:gd name="T4" fmla="*/ 48 w 192"/>
                <a:gd name="T5" fmla="*/ 144 h 192"/>
                <a:gd name="T6" fmla="*/ 96 w 192"/>
                <a:gd name="T7" fmla="*/ 192 h 192"/>
                <a:gd name="T8" fmla="*/ 144 w 192"/>
                <a:gd name="T9" fmla="*/ 144 h 192"/>
                <a:gd name="T10" fmla="*/ 192 w 192"/>
                <a:gd name="T11" fmla="*/ 96 h 192"/>
                <a:gd name="T12" fmla="*/ 192 w 192"/>
                <a:gd name="T13" fmla="*/ 48 h 192"/>
                <a:gd name="T14" fmla="*/ 144 w 192"/>
                <a:gd name="T15" fmla="*/ 48 h 192"/>
                <a:gd name="T16" fmla="*/ 96 w 192"/>
                <a:gd name="T17" fmla="*/ 0 h 192"/>
                <a:gd name="T18" fmla="*/ 48 w 192"/>
                <a:gd name="T19" fmla="*/ 0 h 19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92"/>
                <a:gd name="T31" fmla="*/ 0 h 192"/>
                <a:gd name="T32" fmla="*/ 192 w 192"/>
                <a:gd name="T33" fmla="*/ 192 h 19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92" h="192">
                  <a:moveTo>
                    <a:pt x="48" y="0"/>
                  </a:moveTo>
                  <a:lnTo>
                    <a:pt x="0" y="48"/>
                  </a:lnTo>
                  <a:lnTo>
                    <a:pt x="48" y="144"/>
                  </a:lnTo>
                  <a:lnTo>
                    <a:pt x="96" y="192"/>
                  </a:lnTo>
                  <a:lnTo>
                    <a:pt x="144" y="144"/>
                  </a:lnTo>
                  <a:lnTo>
                    <a:pt x="192" y="96"/>
                  </a:lnTo>
                  <a:lnTo>
                    <a:pt x="192" y="48"/>
                  </a:lnTo>
                  <a:lnTo>
                    <a:pt x="144" y="48"/>
                  </a:lnTo>
                  <a:lnTo>
                    <a:pt x="96" y="0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da-DK"/>
            </a:p>
          </p:txBody>
        </p:sp>
        <p:sp>
          <p:nvSpPr>
            <p:cNvPr id="82" name="Freeform 33"/>
            <p:cNvSpPr>
              <a:spLocks/>
            </p:cNvSpPr>
            <p:nvPr/>
          </p:nvSpPr>
          <p:spPr bwMode="auto">
            <a:xfrm>
              <a:off x="672" y="2538"/>
              <a:ext cx="192" cy="240"/>
            </a:xfrm>
            <a:custGeom>
              <a:avLst/>
              <a:gdLst>
                <a:gd name="T0" fmla="*/ 48 w 192"/>
                <a:gd name="T1" fmla="*/ 0 h 192"/>
                <a:gd name="T2" fmla="*/ 0 w 192"/>
                <a:gd name="T3" fmla="*/ 48 h 192"/>
                <a:gd name="T4" fmla="*/ 48 w 192"/>
                <a:gd name="T5" fmla="*/ 144 h 192"/>
                <a:gd name="T6" fmla="*/ 96 w 192"/>
                <a:gd name="T7" fmla="*/ 192 h 192"/>
                <a:gd name="T8" fmla="*/ 144 w 192"/>
                <a:gd name="T9" fmla="*/ 144 h 192"/>
                <a:gd name="T10" fmla="*/ 192 w 192"/>
                <a:gd name="T11" fmla="*/ 96 h 192"/>
                <a:gd name="T12" fmla="*/ 192 w 192"/>
                <a:gd name="T13" fmla="*/ 48 h 192"/>
                <a:gd name="T14" fmla="*/ 144 w 192"/>
                <a:gd name="T15" fmla="*/ 48 h 192"/>
                <a:gd name="T16" fmla="*/ 96 w 192"/>
                <a:gd name="T17" fmla="*/ 0 h 192"/>
                <a:gd name="T18" fmla="*/ 48 w 192"/>
                <a:gd name="T19" fmla="*/ 0 h 19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92"/>
                <a:gd name="T31" fmla="*/ 0 h 192"/>
                <a:gd name="T32" fmla="*/ 192 w 192"/>
                <a:gd name="T33" fmla="*/ 192 h 19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92" h="192">
                  <a:moveTo>
                    <a:pt x="48" y="0"/>
                  </a:moveTo>
                  <a:lnTo>
                    <a:pt x="0" y="48"/>
                  </a:lnTo>
                  <a:lnTo>
                    <a:pt x="48" y="144"/>
                  </a:lnTo>
                  <a:lnTo>
                    <a:pt x="96" y="192"/>
                  </a:lnTo>
                  <a:lnTo>
                    <a:pt x="144" y="144"/>
                  </a:lnTo>
                  <a:lnTo>
                    <a:pt x="192" y="96"/>
                  </a:lnTo>
                  <a:lnTo>
                    <a:pt x="192" y="48"/>
                  </a:lnTo>
                  <a:lnTo>
                    <a:pt x="144" y="48"/>
                  </a:lnTo>
                  <a:lnTo>
                    <a:pt x="96" y="0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da-DK"/>
            </a:p>
          </p:txBody>
        </p:sp>
        <p:sp>
          <p:nvSpPr>
            <p:cNvPr id="83" name="Freeform 34"/>
            <p:cNvSpPr>
              <a:spLocks/>
            </p:cNvSpPr>
            <p:nvPr/>
          </p:nvSpPr>
          <p:spPr bwMode="auto">
            <a:xfrm>
              <a:off x="480" y="2541"/>
              <a:ext cx="106" cy="228"/>
            </a:xfrm>
            <a:custGeom>
              <a:avLst/>
              <a:gdLst>
                <a:gd name="T0" fmla="*/ 54 w 106"/>
                <a:gd name="T1" fmla="*/ 0 h 228"/>
                <a:gd name="T2" fmla="*/ 9 w 106"/>
                <a:gd name="T3" fmla="*/ 69 h 228"/>
                <a:gd name="T4" fmla="*/ 0 w 106"/>
                <a:gd name="T5" fmla="*/ 87 h 228"/>
                <a:gd name="T6" fmla="*/ 6 w 106"/>
                <a:gd name="T7" fmla="*/ 132 h 228"/>
                <a:gd name="T8" fmla="*/ 54 w 106"/>
                <a:gd name="T9" fmla="*/ 228 h 228"/>
                <a:gd name="T10" fmla="*/ 102 w 106"/>
                <a:gd name="T11" fmla="*/ 132 h 228"/>
                <a:gd name="T12" fmla="*/ 102 w 106"/>
                <a:gd name="T13" fmla="*/ 84 h 228"/>
                <a:gd name="T14" fmla="*/ 105 w 106"/>
                <a:gd name="T15" fmla="*/ 33 h 228"/>
                <a:gd name="T16" fmla="*/ 54 w 106"/>
                <a:gd name="T17" fmla="*/ 0 h 2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6"/>
                <a:gd name="T28" fmla="*/ 0 h 228"/>
                <a:gd name="T29" fmla="*/ 106 w 106"/>
                <a:gd name="T30" fmla="*/ 228 h 22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6" h="228">
                  <a:moveTo>
                    <a:pt x="54" y="0"/>
                  </a:moveTo>
                  <a:cubicBezTo>
                    <a:pt x="47" y="29"/>
                    <a:pt x="35" y="52"/>
                    <a:pt x="9" y="69"/>
                  </a:cubicBezTo>
                  <a:cubicBezTo>
                    <a:pt x="5" y="75"/>
                    <a:pt x="0" y="87"/>
                    <a:pt x="0" y="87"/>
                  </a:cubicBezTo>
                  <a:lnTo>
                    <a:pt x="6" y="132"/>
                  </a:lnTo>
                  <a:lnTo>
                    <a:pt x="54" y="228"/>
                  </a:lnTo>
                  <a:lnTo>
                    <a:pt x="102" y="132"/>
                  </a:lnTo>
                  <a:lnTo>
                    <a:pt x="102" y="84"/>
                  </a:lnTo>
                  <a:cubicBezTo>
                    <a:pt x="103" y="67"/>
                    <a:pt x="106" y="50"/>
                    <a:pt x="105" y="33"/>
                  </a:cubicBezTo>
                  <a:cubicBezTo>
                    <a:pt x="104" y="19"/>
                    <a:pt x="66" y="8"/>
                    <a:pt x="54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da-DK"/>
            </a:p>
          </p:txBody>
        </p:sp>
        <p:sp>
          <p:nvSpPr>
            <p:cNvPr id="84" name="Freeform 35"/>
            <p:cNvSpPr>
              <a:spLocks/>
            </p:cNvSpPr>
            <p:nvPr/>
          </p:nvSpPr>
          <p:spPr bwMode="auto">
            <a:xfrm>
              <a:off x="1886" y="1872"/>
              <a:ext cx="106" cy="228"/>
            </a:xfrm>
            <a:custGeom>
              <a:avLst/>
              <a:gdLst>
                <a:gd name="T0" fmla="*/ 54 w 106"/>
                <a:gd name="T1" fmla="*/ 0 h 228"/>
                <a:gd name="T2" fmla="*/ 9 w 106"/>
                <a:gd name="T3" fmla="*/ 69 h 228"/>
                <a:gd name="T4" fmla="*/ 0 w 106"/>
                <a:gd name="T5" fmla="*/ 87 h 228"/>
                <a:gd name="T6" fmla="*/ 6 w 106"/>
                <a:gd name="T7" fmla="*/ 132 h 228"/>
                <a:gd name="T8" fmla="*/ 54 w 106"/>
                <a:gd name="T9" fmla="*/ 228 h 228"/>
                <a:gd name="T10" fmla="*/ 102 w 106"/>
                <a:gd name="T11" fmla="*/ 132 h 228"/>
                <a:gd name="T12" fmla="*/ 102 w 106"/>
                <a:gd name="T13" fmla="*/ 84 h 228"/>
                <a:gd name="T14" fmla="*/ 105 w 106"/>
                <a:gd name="T15" fmla="*/ 33 h 228"/>
                <a:gd name="T16" fmla="*/ 54 w 106"/>
                <a:gd name="T17" fmla="*/ 0 h 2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6"/>
                <a:gd name="T28" fmla="*/ 0 h 228"/>
                <a:gd name="T29" fmla="*/ 106 w 106"/>
                <a:gd name="T30" fmla="*/ 228 h 22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6" h="228">
                  <a:moveTo>
                    <a:pt x="54" y="0"/>
                  </a:moveTo>
                  <a:cubicBezTo>
                    <a:pt x="47" y="29"/>
                    <a:pt x="35" y="52"/>
                    <a:pt x="9" y="69"/>
                  </a:cubicBezTo>
                  <a:cubicBezTo>
                    <a:pt x="5" y="75"/>
                    <a:pt x="0" y="87"/>
                    <a:pt x="0" y="87"/>
                  </a:cubicBezTo>
                  <a:lnTo>
                    <a:pt x="6" y="132"/>
                  </a:lnTo>
                  <a:lnTo>
                    <a:pt x="54" y="228"/>
                  </a:lnTo>
                  <a:lnTo>
                    <a:pt x="102" y="132"/>
                  </a:lnTo>
                  <a:lnTo>
                    <a:pt x="102" y="84"/>
                  </a:lnTo>
                  <a:cubicBezTo>
                    <a:pt x="103" y="67"/>
                    <a:pt x="106" y="50"/>
                    <a:pt x="105" y="33"/>
                  </a:cubicBezTo>
                  <a:cubicBezTo>
                    <a:pt x="104" y="19"/>
                    <a:pt x="66" y="8"/>
                    <a:pt x="54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da-DK"/>
            </a:p>
          </p:txBody>
        </p:sp>
        <p:sp>
          <p:nvSpPr>
            <p:cNvPr id="85" name="Freeform 36"/>
            <p:cNvSpPr>
              <a:spLocks/>
            </p:cNvSpPr>
            <p:nvPr/>
          </p:nvSpPr>
          <p:spPr bwMode="auto">
            <a:xfrm>
              <a:off x="1152" y="1680"/>
              <a:ext cx="106" cy="228"/>
            </a:xfrm>
            <a:custGeom>
              <a:avLst/>
              <a:gdLst>
                <a:gd name="T0" fmla="*/ 54 w 106"/>
                <a:gd name="T1" fmla="*/ 0 h 228"/>
                <a:gd name="T2" fmla="*/ 9 w 106"/>
                <a:gd name="T3" fmla="*/ 69 h 228"/>
                <a:gd name="T4" fmla="*/ 0 w 106"/>
                <a:gd name="T5" fmla="*/ 87 h 228"/>
                <a:gd name="T6" fmla="*/ 6 w 106"/>
                <a:gd name="T7" fmla="*/ 132 h 228"/>
                <a:gd name="T8" fmla="*/ 54 w 106"/>
                <a:gd name="T9" fmla="*/ 228 h 228"/>
                <a:gd name="T10" fmla="*/ 102 w 106"/>
                <a:gd name="T11" fmla="*/ 132 h 228"/>
                <a:gd name="T12" fmla="*/ 102 w 106"/>
                <a:gd name="T13" fmla="*/ 84 h 228"/>
                <a:gd name="T14" fmla="*/ 105 w 106"/>
                <a:gd name="T15" fmla="*/ 33 h 228"/>
                <a:gd name="T16" fmla="*/ 54 w 106"/>
                <a:gd name="T17" fmla="*/ 0 h 2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6"/>
                <a:gd name="T28" fmla="*/ 0 h 228"/>
                <a:gd name="T29" fmla="*/ 106 w 106"/>
                <a:gd name="T30" fmla="*/ 228 h 22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6" h="228">
                  <a:moveTo>
                    <a:pt x="54" y="0"/>
                  </a:moveTo>
                  <a:cubicBezTo>
                    <a:pt x="47" y="29"/>
                    <a:pt x="35" y="52"/>
                    <a:pt x="9" y="69"/>
                  </a:cubicBezTo>
                  <a:cubicBezTo>
                    <a:pt x="5" y="75"/>
                    <a:pt x="0" y="87"/>
                    <a:pt x="0" y="87"/>
                  </a:cubicBezTo>
                  <a:lnTo>
                    <a:pt x="6" y="132"/>
                  </a:lnTo>
                  <a:lnTo>
                    <a:pt x="54" y="228"/>
                  </a:lnTo>
                  <a:lnTo>
                    <a:pt x="102" y="132"/>
                  </a:lnTo>
                  <a:lnTo>
                    <a:pt x="102" y="84"/>
                  </a:lnTo>
                  <a:cubicBezTo>
                    <a:pt x="103" y="67"/>
                    <a:pt x="106" y="50"/>
                    <a:pt x="105" y="33"/>
                  </a:cubicBezTo>
                  <a:cubicBezTo>
                    <a:pt x="104" y="19"/>
                    <a:pt x="66" y="8"/>
                    <a:pt x="54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da-DK"/>
            </a:p>
          </p:txBody>
        </p:sp>
        <p:sp>
          <p:nvSpPr>
            <p:cNvPr id="86" name="Freeform 37"/>
            <p:cNvSpPr>
              <a:spLocks/>
            </p:cNvSpPr>
            <p:nvPr/>
          </p:nvSpPr>
          <p:spPr bwMode="auto">
            <a:xfrm>
              <a:off x="1520" y="2199"/>
              <a:ext cx="106" cy="228"/>
            </a:xfrm>
            <a:custGeom>
              <a:avLst/>
              <a:gdLst>
                <a:gd name="T0" fmla="*/ 54 w 106"/>
                <a:gd name="T1" fmla="*/ 0 h 228"/>
                <a:gd name="T2" fmla="*/ 9 w 106"/>
                <a:gd name="T3" fmla="*/ 69 h 228"/>
                <a:gd name="T4" fmla="*/ 0 w 106"/>
                <a:gd name="T5" fmla="*/ 87 h 228"/>
                <a:gd name="T6" fmla="*/ 6 w 106"/>
                <a:gd name="T7" fmla="*/ 132 h 228"/>
                <a:gd name="T8" fmla="*/ 54 w 106"/>
                <a:gd name="T9" fmla="*/ 228 h 228"/>
                <a:gd name="T10" fmla="*/ 102 w 106"/>
                <a:gd name="T11" fmla="*/ 132 h 228"/>
                <a:gd name="T12" fmla="*/ 102 w 106"/>
                <a:gd name="T13" fmla="*/ 84 h 228"/>
                <a:gd name="T14" fmla="*/ 105 w 106"/>
                <a:gd name="T15" fmla="*/ 33 h 228"/>
                <a:gd name="T16" fmla="*/ 54 w 106"/>
                <a:gd name="T17" fmla="*/ 0 h 2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6"/>
                <a:gd name="T28" fmla="*/ 0 h 228"/>
                <a:gd name="T29" fmla="*/ 106 w 106"/>
                <a:gd name="T30" fmla="*/ 228 h 22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6" h="228">
                  <a:moveTo>
                    <a:pt x="54" y="0"/>
                  </a:moveTo>
                  <a:cubicBezTo>
                    <a:pt x="47" y="29"/>
                    <a:pt x="35" y="52"/>
                    <a:pt x="9" y="69"/>
                  </a:cubicBezTo>
                  <a:cubicBezTo>
                    <a:pt x="5" y="75"/>
                    <a:pt x="0" y="87"/>
                    <a:pt x="0" y="87"/>
                  </a:cubicBezTo>
                  <a:lnTo>
                    <a:pt x="6" y="132"/>
                  </a:lnTo>
                  <a:lnTo>
                    <a:pt x="54" y="228"/>
                  </a:lnTo>
                  <a:lnTo>
                    <a:pt x="102" y="132"/>
                  </a:lnTo>
                  <a:lnTo>
                    <a:pt x="102" y="84"/>
                  </a:lnTo>
                  <a:cubicBezTo>
                    <a:pt x="103" y="67"/>
                    <a:pt x="106" y="50"/>
                    <a:pt x="105" y="33"/>
                  </a:cubicBezTo>
                  <a:cubicBezTo>
                    <a:pt x="104" y="19"/>
                    <a:pt x="66" y="8"/>
                    <a:pt x="54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da-DK"/>
            </a:p>
          </p:txBody>
        </p:sp>
        <p:sp>
          <p:nvSpPr>
            <p:cNvPr id="87" name="Freeform 38"/>
            <p:cNvSpPr>
              <a:spLocks/>
            </p:cNvSpPr>
            <p:nvPr/>
          </p:nvSpPr>
          <p:spPr bwMode="auto">
            <a:xfrm>
              <a:off x="909" y="2049"/>
              <a:ext cx="192" cy="192"/>
            </a:xfrm>
            <a:custGeom>
              <a:avLst/>
              <a:gdLst>
                <a:gd name="T0" fmla="*/ 51 w 192"/>
                <a:gd name="T1" fmla="*/ 57 h 192"/>
                <a:gd name="T2" fmla="*/ 39 w 192"/>
                <a:gd name="T3" fmla="*/ 87 h 192"/>
                <a:gd name="T4" fmla="*/ 9 w 192"/>
                <a:gd name="T5" fmla="*/ 102 h 192"/>
                <a:gd name="T6" fmla="*/ 0 w 192"/>
                <a:gd name="T7" fmla="*/ 144 h 192"/>
                <a:gd name="T8" fmla="*/ 0 w 192"/>
                <a:gd name="T9" fmla="*/ 192 h 192"/>
                <a:gd name="T10" fmla="*/ 48 w 192"/>
                <a:gd name="T11" fmla="*/ 192 h 192"/>
                <a:gd name="T12" fmla="*/ 144 w 192"/>
                <a:gd name="T13" fmla="*/ 192 h 192"/>
                <a:gd name="T14" fmla="*/ 156 w 192"/>
                <a:gd name="T15" fmla="*/ 129 h 192"/>
                <a:gd name="T16" fmla="*/ 171 w 192"/>
                <a:gd name="T17" fmla="*/ 99 h 192"/>
                <a:gd name="T18" fmla="*/ 192 w 192"/>
                <a:gd name="T19" fmla="*/ 48 h 192"/>
                <a:gd name="T20" fmla="*/ 144 w 192"/>
                <a:gd name="T21" fmla="*/ 0 h 192"/>
                <a:gd name="T22" fmla="*/ 51 w 192"/>
                <a:gd name="T23" fmla="*/ 57 h 19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92"/>
                <a:gd name="T37" fmla="*/ 0 h 192"/>
                <a:gd name="T38" fmla="*/ 192 w 192"/>
                <a:gd name="T39" fmla="*/ 192 h 19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92" h="192">
                  <a:moveTo>
                    <a:pt x="51" y="57"/>
                  </a:moveTo>
                  <a:cubicBezTo>
                    <a:pt x="49" y="65"/>
                    <a:pt x="47" y="82"/>
                    <a:pt x="39" y="87"/>
                  </a:cubicBezTo>
                  <a:cubicBezTo>
                    <a:pt x="27" y="95"/>
                    <a:pt x="15" y="89"/>
                    <a:pt x="9" y="102"/>
                  </a:cubicBezTo>
                  <a:lnTo>
                    <a:pt x="0" y="144"/>
                  </a:lnTo>
                  <a:lnTo>
                    <a:pt x="0" y="192"/>
                  </a:lnTo>
                  <a:lnTo>
                    <a:pt x="48" y="192"/>
                  </a:lnTo>
                  <a:lnTo>
                    <a:pt x="144" y="192"/>
                  </a:lnTo>
                  <a:cubicBezTo>
                    <a:pt x="148" y="171"/>
                    <a:pt x="150" y="149"/>
                    <a:pt x="156" y="129"/>
                  </a:cubicBezTo>
                  <a:cubicBezTo>
                    <a:pt x="158" y="122"/>
                    <a:pt x="171" y="120"/>
                    <a:pt x="171" y="99"/>
                  </a:cubicBezTo>
                  <a:lnTo>
                    <a:pt x="192" y="48"/>
                  </a:lnTo>
                  <a:lnTo>
                    <a:pt x="144" y="0"/>
                  </a:lnTo>
                  <a:lnTo>
                    <a:pt x="51" y="57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da-DK"/>
            </a:p>
          </p:txBody>
        </p:sp>
        <p:sp>
          <p:nvSpPr>
            <p:cNvPr id="88" name="Freeform 39"/>
            <p:cNvSpPr>
              <a:spLocks/>
            </p:cNvSpPr>
            <p:nvPr/>
          </p:nvSpPr>
          <p:spPr bwMode="auto">
            <a:xfrm>
              <a:off x="1200" y="2556"/>
              <a:ext cx="192" cy="192"/>
            </a:xfrm>
            <a:custGeom>
              <a:avLst/>
              <a:gdLst>
                <a:gd name="T0" fmla="*/ 51 w 192"/>
                <a:gd name="T1" fmla="*/ 57 h 192"/>
                <a:gd name="T2" fmla="*/ 39 w 192"/>
                <a:gd name="T3" fmla="*/ 87 h 192"/>
                <a:gd name="T4" fmla="*/ 9 w 192"/>
                <a:gd name="T5" fmla="*/ 102 h 192"/>
                <a:gd name="T6" fmla="*/ 0 w 192"/>
                <a:gd name="T7" fmla="*/ 144 h 192"/>
                <a:gd name="T8" fmla="*/ 0 w 192"/>
                <a:gd name="T9" fmla="*/ 192 h 192"/>
                <a:gd name="T10" fmla="*/ 48 w 192"/>
                <a:gd name="T11" fmla="*/ 192 h 192"/>
                <a:gd name="T12" fmla="*/ 144 w 192"/>
                <a:gd name="T13" fmla="*/ 192 h 192"/>
                <a:gd name="T14" fmla="*/ 156 w 192"/>
                <a:gd name="T15" fmla="*/ 129 h 192"/>
                <a:gd name="T16" fmla="*/ 171 w 192"/>
                <a:gd name="T17" fmla="*/ 99 h 192"/>
                <a:gd name="T18" fmla="*/ 192 w 192"/>
                <a:gd name="T19" fmla="*/ 48 h 192"/>
                <a:gd name="T20" fmla="*/ 144 w 192"/>
                <a:gd name="T21" fmla="*/ 0 h 192"/>
                <a:gd name="T22" fmla="*/ 51 w 192"/>
                <a:gd name="T23" fmla="*/ 57 h 19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92"/>
                <a:gd name="T37" fmla="*/ 0 h 192"/>
                <a:gd name="T38" fmla="*/ 192 w 192"/>
                <a:gd name="T39" fmla="*/ 192 h 19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92" h="192">
                  <a:moveTo>
                    <a:pt x="51" y="57"/>
                  </a:moveTo>
                  <a:cubicBezTo>
                    <a:pt x="49" y="65"/>
                    <a:pt x="47" y="82"/>
                    <a:pt x="39" y="87"/>
                  </a:cubicBezTo>
                  <a:cubicBezTo>
                    <a:pt x="27" y="95"/>
                    <a:pt x="15" y="89"/>
                    <a:pt x="9" y="102"/>
                  </a:cubicBezTo>
                  <a:lnTo>
                    <a:pt x="0" y="144"/>
                  </a:lnTo>
                  <a:lnTo>
                    <a:pt x="0" y="192"/>
                  </a:lnTo>
                  <a:lnTo>
                    <a:pt x="48" y="192"/>
                  </a:lnTo>
                  <a:lnTo>
                    <a:pt x="144" y="192"/>
                  </a:lnTo>
                  <a:cubicBezTo>
                    <a:pt x="148" y="171"/>
                    <a:pt x="150" y="149"/>
                    <a:pt x="156" y="129"/>
                  </a:cubicBezTo>
                  <a:cubicBezTo>
                    <a:pt x="158" y="122"/>
                    <a:pt x="171" y="120"/>
                    <a:pt x="171" y="99"/>
                  </a:cubicBezTo>
                  <a:lnTo>
                    <a:pt x="192" y="48"/>
                  </a:lnTo>
                  <a:lnTo>
                    <a:pt x="144" y="0"/>
                  </a:lnTo>
                  <a:lnTo>
                    <a:pt x="51" y="57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da-DK"/>
            </a:p>
          </p:txBody>
        </p:sp>
        <p:sp>
          <p:nvSpPr>
            <p:cNvPr id="89" name="Freeform 40"/>
            <p:cNvSpPr>
              <a:spLocks/>
            </p:cNvSpPr>
            <p:nvPr/>
          </p:nvSpPr>
          <p:spPr bwMode="auto">
            <a:xfrm rot="-7808860">
              <a:off x="1623" y="2415"/>
              <a:ext cx="192" cy="240"/>
            </a:xfrm>
            <a:custGeom>
              <a:avLst/>
              <a:gdLst>
                <a:gd name="T0" fmla="*/ 51 w 192"/>
                <a:gd name="T1" fmla="*/ 57 h 192"/>
                <a:gd name="T2" fmla="*/ 39 w 192"/>
                <a:gd name="T3" fmla="*/ 87 h 192"/>
                <a:gd name="T4" fmla="*/ 9 w 192"/>
                <a:gd name="T5" fmla="*/ 102 h 192"/>
                <a:gd name="T6" fmla="*/ 0 w 192"/>
                <a:gd name="T7" fmla="*/ 144 h 192"/>
                <a:gd name="T8" fmla="*/ 0 w 192"/>
                <a:gd name="T9" fmla="*/ 192 h 192"/>
                <a:gd name="T10" fmla="*/ 48 w 192"/>
                <a:gd name="T11" fmla="*/ 192 h 192"/>
                <a:gd name="T12" fmla="*/ 144 w 192"/>
                <a:gd name="T13" fmla="*/ 192 h 192"/>
                <a:gd name="T14" fmla="*/ 156 w 192"/>
                <a:gd name="T15" fmla="*/ 129 h 192"/>
                <a:gd name="T16" fmla="*/ 171 w 192"/>
                <a:gd name="T17" fmla="*/ 99 h 192"/>
                <a:gd name="T18" fmla="*/ 192 w 192"/>
                <a:gd name="T19" fmla="*/ 48 h 192"/>
                <a:gd name="T20" fmla="*/ 144 w 192"/>
                <a:gd name="T21" fmla="*/ 0 h 192"/>
                <a:gd name="T22" fmla="*/ 51 w 192"/>
                <a:gd name="T23" fmla="*/ 57 h 19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92"/>
                <a:gd name="T37" fmla="*/ 0 h 192"/>
                <a:gd name="T38" fmla="*/ 192 w 192"/>
                <a:gd name="T39" fmla="*/ 192 h 19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92" h="192">
                  <a:moveTo>
                    <a:pt x="51" y="57"/>
                  </a:moveTo>
                  <a:cubicBezTo>
                    <a:pt x="49" y="65"/>
                    <a:pt x="47" y="82"/>
                    <a:pt x="39" y="87"/>
                  </a:cubicBezTo>
                  <a:cubicBezTo>
                    <a:pt x="27" y="95"/>
                    <a:pt x="15" y="89"/>
                    <a:pt x="9" y="102"/>
                  </a:cubicBezTo>
                  <a:lnTo>
                    <a:pt x="0" y="144"/>
                  </a:lnTo>
                  <a:lnTo>
                    <a:pt x="0" y="192"/>
                  </a:lnTo>
                  <a:lnTo>
                    <a:pt x="48" y="192"/>
                  </a:lnTo>
                  <a:lnTo>
                    <a:pt x="144" y="192"/>
                  </a:lnTo>
                  <a:cubicBezTo>
                    <a:pt x="148" y="171"/>
                    <a:pt x="150" y="149"/>
                    <a:pt x="156" y="129"/>
                  </a:cubicBezTo>
                  <a:cubicBezTo>
                    <a:pt x="158" y="122"/>
                    <a:pt x="171" y="120"/>
                    <a:pt x="171" y="99"/>
                  </a:cubicBezTo>
                  <a:lnTo>
                    <a:pt x="192" y="48"/>
                  </a:lnTo>
                  <a:lnTo>
                    <a:pt x="144" y="0"/>
                  </a:lnTo>
                  <a:lnTo>
                    <a:pt x="51" y="57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da-DK"/>
            </a:p>
          </p:txBody>
        </p:sp>
        <p:sp>
          <p:nvSpPr>
            <p:cNvPr id="90" name="Freeform 41"/>
            <p:cNvSpPr>
              <a:spLocks/>
            </p:cNvSpPr>
            <p:nvPr/>
          </p:nvSpPr>
          <p:spPr bwMode="auto">
            <a:xfrm>
              <a:off x="1488" y="1824"/>
              <a:ext cx="192" cy="192"/>
            </a:xfrm>
            <a:custGeom>
              <a:avLst/>
              <a:gdLst>
                <a:gd name="T0" fmla="*/ 51 w 192"/>
                <a:gd name="T1" fmla="*/ 57 h 192"/>
                <a:gd name="T2" fmla="*/ 39 w 192"/>
                <a:gd name="T3" fmla="*/ 87 h 192"/>
                <a:gd name="T4" fmla="*/ 9 w 192"/>
                <a:gd name="T5" fmla="*/ 102 h 192"/>
                <a:gd name="T6" fmla="*/ 0 w 192"/>
                <a:gd name="T7" fmla="*/ 144 h 192"/>
                <a:gd name="T8" fmla="*/ 0 w 192"/>
                <a:gd name="T9" fmla="*/ 192 h 192"/>
                <a:gd name="T10" fmla="*/ 48 w 192"/>
                <a:gd name="T11" fmla="*/ 192 h 192"/>
                <a:gd name="T12" fmla="*/ 144 w 192"/>
                <a:gd name="T13" fmla="*/ 192 h 192"/>
                <a:gd name="T14" fmla="*/ 156 w 192"/>
                <a:gd name="T15" fmla="*/ 129 h 192"/>
                <a:gd name="T16" fmla="*/ 171 w 192"/>
                <a:gd name="T17" fmla="*/ 99 h 192"/>
                <a:gd name="T18" fmla="*/ 192 w 192"/>
                <a:gd name="T19" fmla="*/ 48 h 192"/>
                <a:gd name="T20" fmla="*/ 144 w 192"/>
                <a:gd name="T21" fmla="*/ 0 h 192"/>
                <a:gd name="T22" fmla="*/ 51 w 192"/>
                <a:gd name="T23" fmla="*/ 57 h 19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92"/>
                <a:gd name="T37" fmla="*/ 0 h 192"/>
                <a:gd name="T38" fmla="*/ 192 w 192"/>
                <a:gd name="T39" fmla="*/ 192 h 19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92" h="192">
                  <a:moveTo>
                    <a:pt x="51" y="57"/>
                  </a:moveTo>
                  <a:cubicBezTo>
                    <a:pt x="49" y="65"/>
                    <a:pt x="47" y="82"/>
                    <a:pt x="39" y="87"/>
                  </a:cubicBezTo>
                  <a:cubicBezTo>
                    <a:pt x="27" y="95"/>
                    <a:pt x="15" y="89"/>
                    <a:pt x="9" y="102"/>
                  </a:cubicBezTo>
                  <a:lnTo>
                    <a:pt x="0" y="144"/>
                  </a:lnTo>
                  <a:lnTo>
                    <a:pt x="0" y="192"/>
                  </a:lnTo>
                  <a:lnTo>
                    <a:pt x="48" y="192"/>
                  </a:lnTo>
                  <a:lnTo>
                    <a:pt x="144" y="192"/>
                  </a:lnTo>
                  <a:cubicBezTo>
                    <a:pt x="148" y="171"/>
                    <a:pt x="150" y="149"/>
                    <a:pt x="156" y="129"/>
                  </a:cubicBezTo>
                  <a:cubicBezTo>
                    <a:pt x="158" y="122"/>
                    <a:pt x="171" y="120"/>
                    <a:pt x="171" y="99"/>
                  </a:cubicBezTo>
                  <a:lnTo>
                    <a:pt x="192" y="48"/>
                  </a:lnTo>
                  <a:lnTo>
                    <a:pt x="144" y="0"/>
                  </a:lnTo>
                  <a:lnTo>
                    <a:pt x="51" y="57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da-DK"/>
            </a:p>
          </p:txBody>
        </p:sp>
        <p:sp>
          <p:nvSpPr>
            <p:cNvPr id="91" name="Freeform 42"/>
            <p:cNvSpPr>
              <a:spLocks/>
            </p:cNvSpPr>
            <p:nvPr/>
          </p:nvSpPr>
          <p:spPr bwMode="auto">
            <a:xfrm>
              <a:off x="1296" y="2304"/>
              <a:ext cx="240" cy="192"/>
            </a:xfrm>
            <a:custGeom>
              <a:avLst/>
              <a:gdLst>
                <a:gd name="T0" fmla="*/ 123 w 192"/>
                <a:gd name="T1" fmla="*/ 24 h 144"/>
                <a:gd name="T2" fmla="*/ 87 w 192"/>
                <a:gd name="T3" fmla="*/ 6 h 144"/>
                <a:gd name="T4" fmla="*/ 48 w 192"/>
                <a:gd name="T5" fmla="*/ 0 h 144"/>
                <a:gd name="T6" fmla="*/ 0 w 192"/>
                <a:gd name="T7" fmla="*/ 48 h 144"/>
                <a:gd name="T8" fmla="*/ 0 w 192"/>
                <a:gd name="T9" fmla="*/ 96 h 144"/>
                <a:gd name="T10" fmla="*/ 48 w 192"/>
                <a:gd name="T11" fmla="*/ 144 h 144"/>
                <a:gd name="T12" fmla="*/ 144 w 192"/>
                <a:gd name="T13" fmla="*/ 144 h 144"/>
                <a:gd name="T14" fmla="*/ 192 w 192"/>
                <a:gd name="T15" fmla="*/ 96 h 144"/>
                <a:gd name="T16" fmla="*/ 192 w 192"/>
                <a:gd name="T17" fmla="*/ 48 h 144"/>
                <a:gd name="T18" fmla="*/ 123 w 192"/>
                <a:gd name="T19" fmla="*/ 24 h 14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92"/>
                <a:gd name="T31" fmla="*/ 0 h 144"/>
                <a:gd name="T32" fmla="*/ 192 w 192"/>
                <a:gd name="T33" fmla="*/ 144 h 14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92" h="144">
                  <a:moveTo>
                    <a:pt x="123" y="24"/>
                  </a:moveTo>
                  <a:cubicBezTo>
                    <a:pt x="118" y="10"/>
                    <a:pt x="101" y="6"/>
                    <a:pt x="87" y="6"/>
                  </a:cubicBezTo>
                  <a:lnTo>
                    <a:pt x="48" y="0"/>
                  </a:lnTo>
                  <a:lnTo>
                    <a:pt x="0" y="48"/>
                  </a:lnTo>
                  <a:lnTo>
                    <a:pt x="0" y="96"/>
                  </a:lnTo>
                  <a:lnTo>
                    <a:pt x="48" y="144"/>
                  </a:lnTo>
                  <a:lnTo>
                    <a:pt x="144" y="144"/>
                  </a:lnTo>
                  <a:lnTo>
                    <a:pt x="192" y="96"/>
                  </a:lnTo>
                  <a:lnTo>
                    <a:pt x="192" y="48"/>
                  </a:lnTo>
                  <a:cubicBezTo>
                    <a:pt x="174" y="30"/>
                    <a:pt x="148" y="24"/>
                    <a:pt x="123" y="24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da-DK"/>
            </a:p>
          </p:txBody>
        </p:sp>
        <p:sp>
          <p:nvSpPr>
            <p:cNvPr id="92" name="Freeform 43"/>
            <p:cNvSpPr>
              <a:spLocks/>
            </p:cNvSpPr>
            <p:nvPr/>
          </p:nvSpPr>
          <p:spPr bwMode="auto">
            <a:xfrm>
              <a:off x="1728" y="1680"/>
              <a:ext cx="240" cy="192"/>
            </a:xfrm>
            <a:custGeom>
              <a:avLst/>
              <a:gdLst>
                <a:gd name="T0" fmla="*/ 123 w 192"/>
                <a:gd name="T1" fmla="*/ 24 h 144"/>
                <a:gd name="T2" fmla="*/ 87 w 192"/>
                <a:gd name="T3" fmla="*/ 6 h 144"/>
                <a:gd name="T4" fmla="*/ 48 w 192"/>
                <a:gd name="T5" fmla="*/ 0 h 144"/>
                <a:gd name="T6" fmla="*/ 0 w 192"/>
                <a:gd name="T7" fmla="*/ 48 h 144"/>
                <a:gd name="T8" fmla="*/ 0 w 192"/>
                <a:gd name="T9" fmla="*/ 96 h 144"/>
                <a:gd name="T10" fmla="*/ 48 w 192"/>
                <a:gd name="T11" fmla="*/ 144 h 144"/>
                <a:gd name="T12" fmla="*/ 144 w 192"/>
                <a:gd name="T13" fmla="*/ 144 h 144"/>
                <a:gd name="T14" fmla="*/ 192 w 192"/>
                <a:gd name="T15" fmla="*/ 96 h 144"/>
                <a:gd name="T16" fmla="*/ 192 w 192"/>
                <a:gd name="T17" fmla="*/ 48 h 144"/>
                <a:gd name="T18" fmla="*/ 123 w 192"/>
                <a:gd name="T19" fmla="*/ 24 h 14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92"/>
                <a:gd name="T31" fmla="*/ 0 h 144"/>
                <a:gd name="T32" fmla="*/ 192 w 192"/>
                <a:gd name="T33" fmla="*/ 144 h 14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92" h="144">
                  <a:moveTo>
                    <a:pt x="123" y="24"/>
                  </a:moveTo>
                  <a:cubicBezTo>
                    <a:pt x="118" y="10"/>
                    <a:pt x="101" y="6"/>
                    <a:pt x="87" y="6"/>
                  </a:cubicBezTo>
                  <a:lnTo>
                    <a:pt x="48" y="0"/>
                  </a:lnTo>
                  <a:lnTo>
                    <a:pt x="0" y="48"/>
                  </a:lnTo>
                  <a:lnTo>
                    <a:pt x="0" y="96"/>
                  </a:lnTo>
                  <a:lnTo>
                    <a:pt x="48" y="144"/>
                  </a:lnTo>
                  <a:lnTo>
                    <a:pt x="144" y="144"/>
                  </a:lnTo>
                  <a:lnTo>
                    <a:pt x="192" y="96"/>
                  </a:lnTo>
                  <a:lnTo>
                    <a:pt x="192" y="48"/>
                  </a:lnTo>
                  <a:cubicBezTo>
                    <a:pt x="174" y="30"/>
                    <a:pt x="148" y="24"/>
                    <a:pt x="123" y="24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da-DK"/>
            </a:p>
          </p:txBody>
        </p:sp>
        <p:sp>
          <p:nvSpPr>
            <p:cNvPr id="93" name="Freeform 44"/>
            <p:cNvSpPr>
              <a:spLocks/>
            </p:cNvSpPr>
            <p:nvPr/>
          </p:nvSpPr>
          <p:spPr bwMode="auto">
            <a:xfrm>
              <a:off x="873" y="2583"/>
              <a:ext cx="240" cy="192"/>
            </a:xfrm>
            <a:custGeom>
              <a:avLst/>
              <a:gdLst>
                <a:gd name="T0" fmla="*/ 123 w 192"/>
                <a:gd name="T1" fmla="*/ 24 h 144"/>
                <a:gd name="T2" fmla="*/ 87 w 192"/>
                <a:gd name="T3" fmla="*/ 6 h 144"/>
                <a:gd name="T4" fmla="*/ 48 w 192"/>
                <a:gd name="T5" fmla="*/ 0 h 144"/>
                <a:gd name="T6" fmla="*/ 0 w 192"/>
                <a:gd name="T7" fmla="*/ 48 h 144"/>
                <a:gd name="T8" fmla="*/ 0 w 192"/>
                <a:gd name="T9" fmla="*/ 96 h 144"/>
                <a:gd name="T10" fmla="*/ 48 w 192"/>
                <a:gd name="T11" fmla="*/ 144 h 144"/>
                <a:gd name="T12" fmla="*/ 144 w 192"/>
                <a:gd name="T13" fmla="*/ 144 h 144"/>
                <a:gd name="T14" fmla="*/ 192 w 192"/>
                <a:gd name="T15" fmla="*/ 96 h 144"/>
                <a:gd name="T16" fmla="*/ 192 w 192"/>
                <a:gd name="T17" fmla="*/ 48 h 144"/>
                <a:gd name="T18" fmla="*/ 123 w 192"/>
                <a:gd name="T19" fmla="*/ 24 h 14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92"/>
                <a:gd name="T31" fmla="*/ 0 h 144"/>
                <a:gd name="T32" fmla="*/ 192 w 192"/>
                <a:gd name="T33" fmla="*/ 144 h 14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92" h="144">
                  <a:moveTo>
                    <a:pt x="123" y="24"/>
                  </a:moveTo>
                  <a:cubicBezTo>
                    <a:pt x="118" y="10"/>
                    <a:pt x="101" y="6"/>
                    <a:pt x="87" y="6"/>
                  </a:cubicBezTo>
                  <a:lnTo>
                    <a:pt x="48" y="0"/>
                  </a:lnTo>
                  <a:lnTo>
                    <a:pt x="0" y="48"/>
                  </a:lnTo>
                  <a:lnTo>
                    <a:pt x="0" y="96"/>
                  </a:lnTo>
                  <a:lnTo>
                    <a:pt x="48" y="144"/>
                  </a:lnTo>
                  <a:lnTo>
                    <a:pt x="144" y="144"/>
                  </a:lnTo>
                  <a:lnTo>
                    <a:pt x="192" y="96"/>
                  </a:lnTo>
                  <a:lnTo>
                    <a:pt x="192" y="48"/>
                  </a:lnTo>
                  <a:cubicBezTo>
                    <a:pt x="174" y="30"/>
                    <a:pt x="148" y="24"/>
                    <a:pt x="123" y="24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da-DK"/>
            </a:p>
          </p:txBody>
        </p:sp>
        <p:sp>
          <p:nvSpPr>
            <p:cNvPr id="94" name="Freeform 45"/>
            <p:cNvSpPr>
              <a:spLocks/>
            </p:cNvSpPr>
            <p:nvPr/>
          </p:nvSpPr>
          <p:spPr bwMode="auto">
            <a:xfrm>
              <a:off x="1287" y="1689"/>
              <a:ext cx="207" cy="144"/>
            </a:xfrm>
            <a:custGeom>
              <a:avLst/>
              <a:gdLst>
                <a:gd name="T0" fmla="*/ 0 w 207"/>
                <a:gd name="T1" fmla="*/ 108 h 144"/>
                <a:gd name="T2" fmla="*/ 48 w 207"/>
                <a:gd name="T3" fmla="*/ 42 h 144"/>
                <a:gd name="T4" fmla="*/ 96 w 207"/>
                <a:gd name="T5" fmla="*/ 45 h 144"/>
                <a:gd name="T6" fmla="*/ 138 w 207"/>
                <a:gd name="T7" fmla="*/ 12 h 144"/>
                <a:gd name="T8" fmla="*/ 159 w 207"/>
                <a:gd name="T9" fmla="*/ 0 h 144"/>
                <a:gd name="T10" fmla="*/ 207 w 207"/>
                <a:gd name="T11" fmla="*/ 48 h 144"/>
                <a:gd name="T12" fmla="*/ 207 w 207"/>
                <a:gd name="T13" fmla="*/ 96 h 144"/>
                <a:gd name="T14" fmla="*/ 159 w 207"/>
                <a:gd name="T15" fmla="*/ 144 h 144"/>
                <a:gd name="T16" fmla="*/ 15 w 207"/>
                <a:gd name="T17" fmla="*/ 144 h 144"/>
                <a:gd name="T18" fmla="*/ 0 w 207"/>
                <a:gd name="T19" fmla="*/ 108 h 14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07"/>
                <a:gd name="T31" fmla="*/ 0 h 144"/>
                <a:gd name="T32" fmla="*/ 207 w 207"/>
                <a:gd name="T33" fmla="*/ 144 h 14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07" h="144">
                  <a:moveTo>
                    <a:pt x="0" y="108"/>
                  </a:moveTo>
                  <a:cubicBezTo>
                    <a:pt x="25" y="91"/>
                    <a:pt x="25" y="57"/>
                    <a:pt x="48" y="42"/>
                  </a:cubicBezTo>
                  <a:cubicBezTo>
                    <a:pt x="64" y="43"/>
                    <a:pt x="80" y="45"/>
                    <a:pt x="96" y="45"/>
                  </a:cubicBezTo>
                  <a:cubicBezTo>
                    <a:pt x="119" y="45"/>
                    <a:pt x="120" y="21"/>
                    <a:pt x="138" y="12"/>
                  </a:cubicBezTo>
                  <a:lnTo>
                    <a:pt x="159" y="0"/>
                  </a:lnTo>
                  <a:lnTo>
                    <a:pt x="207" y="48"/>
                  </a:lnTo>
                  <a:lnTo>
                    <a:pt x="207" y="96"/>
                  </a:lnTo>
                  <a:lnTo>
                    <a:pt x="159" y="144"/>
                  </a:lnTo>
                  <a:lnTo>
                    <a:pt x="15" y="144"/>
                  </a:lnTo>
                  <a:cubicBezTo>
                    <a:pt x="10" y="129"/>
                    <a:pt x="0" y="125"/>
                    <a:pt x="0" y="108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da-DK"/>
            </a:p>
          </p:txBody>
        </p:sp>
        <p:sp>
          <p:nvSpPr>
            <p:cNvPr id="95" name="Freeform 46"/>
            <p:cNvSpPr>
              <a:spLocks/>
            </p:cNvSpPr>
            <p:nvPr/>
          </p:nvSpPr>
          <p:spPr bwMode="auto">
            <a:xfrm>
              <a:off x="1524" y="2674"/>
              <a:ext cx="240" cy="104"/>
            </a:xfrm>
            <a:custGeom>
              <a:avLst/>
              <a:gdLst>
                <a:gd name="T0" fmla="*/ 48 w 240"/>
                <a:gd name="T1" fmla="*/ 2 h 104"/>
                <a:gd name="T2" fmla="*/ 0 w 240"/>
                <a:gd name="T3" fmla="*/ 50 h 104"/>
                <a:gd name="T4" fmla="*/ 24 w 240"/>
                <a:gd name="T5" fmla="*/ 86 h 104"/>
                <a:gd name="T6" fmla="*/ 96 w 240"/>
                <a:gd name="T7" fmla="*/ 89 h 104"/>
                <a:gd name="T8" fmla="*/ 192 w 240"/>
                <a:gd name="T9" fmla="*/ 98 h 104"/>
                <a:gd name="T10" fmla="*/ 240 w 240"/>
                <a:gd name="T11" fmla="*/ 50 h 104"/>
                <a:gd name="T12" fmla="*/ 192 w 240"/>
                <a:gd name="T13" fmla="*/ 2 h 104"/>
                <a:gd name="T14" fmla="*/ 48 w 240"/>
                <a:gd name="T15" fmla="*/ 2 h 10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40"/>
                <a:gd name="T25" fmla="*/ 0 h 104"/>
                <a:gd name="T26" fmla="*/ 240 w 240"/>
                <a:gd name="T27" fmla="*/ 104 h 10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40" h="104">
                  <a:moveTo>
                    <a:pt x="48" y="2"/>
                  </a:moveTo>
                  <a:lnTo>
                    <a:pt x="0" y="50"/>
                  </a:lnTo>
                  <a:cubicBezTo>
                    <a:pt x="7" y="61"/>
                    <a:pt x="14" y="76"/>
                    <a:pt x="24" y="86"/>
                  </a:cubicBezTo>
                  <a:cubicBezTo>
                    <a:pt x="60" y="104"/>
                    <a:pt x="60" y="89"/>
                    <a:pt x="96" y="89"/>
                  </a:cubicBezTo>
                  <a:lnTo>
                    <a:pt x="192" y="98"/>
                  </a:lnTo>
                  <a:lnTo>
                    <a:pt x="240" y="50"/>
                  </a:lnTo>
                  <a:lnTo>
                    <a:pt x="192" y="2"/>
                  </a:lnTo>
                  <a:cubicBezTo>
                    <a:pt x="140" y="0"/>
                    <a:pt x="98" y="2"/>
                    <a:pt x="48" y="2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da-DK"/>
            </a:p>
          </p:txBody>
        </p:sp>
        <p:sp>
          <p:nvSpPr>
            <p:cNvPr id="96" name="Freeform 47"/>
            <p:cNvSpPr>
              <a:spLocks/>
            </p:cNvSpPr>
            <p:nvPr/>
          </p:nvSpPr>
          <p:spPr bwMode="auto">
            <a:xfrm rot="832510">
              <a:off x="2148" y="2004"/>
              <a:ext cx="150" cy="189"/>
            </a:xfrm>
            <a:custGeom>
              <a:avLst/>
              <a:gdLst>
                <a:gd name="T0" fmla="*/ 84 w 150"/>
                <a:gd name="T1" fmla="*/ 0 h 189"/>
                <a:gd name="T2" fmla="*/ 39 w 150"/>
                <a:gd name="T3" fmla="*/ 27 h 189"/>
                <a:gd name="T4" fmla="*/ 33 w 150"/>
                <a:gd name="T5" fmla="*/ 42 h 189"/>
                <a:gd name="T6" fmla="*/ 0 w 150"/>
                <a:gd name="T7" fmla="*/ 45 h 189"/>
                <a:gd name="T8" fmla="*/ 48 w 150"/>
                <a:gd name="T9" fmla="*/ 141 h 189"/>
                <a:gd name="T10" fmla="*/ 48 w 150"/>
                <a:gd name="T11" fmla="*/ 189 h 189"/>
                <a:gd name="T12" fmla="*/ 96 w 150"/>
                <a:gd name="T13" fmla="*/ 189 h 189"/>
                <a:gd name="T14" fmla="*/ 144 w 150"/>
                <a:gd name="T15" fmla="*/ 141 h 189"/>
                <a:gd name="T16" fmla="*/ 138 w 150"/>
                <a:gd name="T17" fmla="*/ 126 h 189"/>
                <a:gd name="T18" fmla="*/ 138 w 150"/>
                <a:gd name="T19" fmla="*/ 105 h 189"/>
                <a:gd name="T20" fmla="*/ 129 w 150"/>
                <a:gd name="T21" fmla="*/ 99 h 189"/>
                <a:gd name="T22" fmla="*/ 96 w 150"/>
                <a:gd name="T23" fmla="*/ 45 h 189"/>
                <a:gd name="T24" fmla="*/ 84 w 150"/>
                <a:gd name="T25" fmla="*/ 0 h 18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50"/>
                <a:gd name="T40" fmla="*/ 0 h 189"/>
                <a:gd name="T41" fmla="*/ 150 w 150"/>
                <a:gd name="T42" fmla="*/ 189 h 18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50" h="189">
                  <a:moveTo>
                    <a:pt x="84" y="0"/>
                  </a:moveTo>
                  <a:cubicBezTo>
                    <a:pt x="72" y="16"/>
                    <a:pt x="55" y="16"/>
                    <a:pt x="39" y="27"/>
                  </a:cubicBezTo>
                  <a:cubicBezTo>
                    <a:pt x="32" y="38"/>
                    <a:pt x="33" y="32"/>
                    <a:pt x="33" y="42"/>
                  </a:cubicBezTo>
                  <a:lnTo>
                    <a:pt x="0" y="45"/>
                  </a:lnTo>
                  <a:lnTo>
                    <a:pt x="48" y="141"/>
                  </a:lnTo>
                  <a:lnTo>
                    <a:pt x="48" y="189"/>
                  </a:lnTo>
                  <a:lnTo>
                    <a:pt x="96" y="189"/>
                  </a:lnTo>
                  <a:lnTo>
                    <a:pt x="144" y="141"/>
                  </a:lnTo>
                  <a:cubicBezTo>
                    <a:pt x="142" y="136"/>
                    <a:pt x="139" y="131"/>
                    <a:pt x="138" y="126"/>
                  </a:cubicBezTo>
                  <a:cubicBezTo>
                    <a:pt x="136" y="111"/>
                    <a:pt x="150" y="123"/>
                    <a:pt x="138" y="105"/>
                  </a:cubicBezTo>
                  <a:cubicBezTo>
                    <a:pt x="136" y="102"/>
                    <a:pt x="129" y="99"/>
                    <a:pt x="129" y="99"/>
                  </a:cubicBezTo>
                  <a:lnTo>
                    <a:pt x="96" y="45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da-DK"/>
            </a:p>
          </p:txBody>
        </p:sp>
        <p:sp>
          <p:nvSpPr>
            <p:cNvPr id="97" name="Freeform 48"/>
            <p:cNvSpPr>
              <a:spLocks/>
            </p:cNvSpPr>
            <p:nvPr/>
          </p:nvSpPr>
          <p:spPr bwMode="auto">
            <a:xfrm>
              <a:off x="1824" y="2352"/>
              <a:ext cx="150" cy="189"/>
            </a:xfrm>
            <a:custGeom>
              <a:avLst/>
              <a:gdLst>
                <a:gd name="T0" fmla="*/ 84 w 150"/>
                <a:gd name="T1" fmla="*/ 0 h 189"/>
                <a:gd name="T2" fmla="*/ 39 w 150"/>
                <a:gd name="T3" fmla="*/ 27 h 189"/>
                <a:gd name="T4" fmla="*/ 33 w 150"/>
                <a:gd name="T5" fmla="*/ 42 h 189"/>
                <a:gd name="T6" fmla="*/ 0 w 150"/>
                <a:gd name="T7" fmla="*/ 45 h 189"/>
                <a:gd name="T8" fmla="*/ 48 w 150"/>
                <a:gd name="T9" fmla="*/ 141 h 189"/>
                <a:gd name="T10" fmla="*/ 48 w 150"/>
                <a:gd name="T11" fmla="*/ 189 h 189"/>
                <a:gd name="T12" fmla="*/ 96 w 150"/>
                <a:gd name="T13" fmla="*/ 189 h 189"/>
                <a:gd name="T14" fmla="*/ 144 w 150"/>
                <a:gd name="T15" fmla="*/ 141 h 189"/>
                <a:gd name="T16" fmla="*/ 138 w 150"/>
                <a:gd name="T17" fmla="*/ 126 h 189"/>
                <a:gd name="T18" fmla="*/ 138 w 150"/>
                <a:gd name="T19" fmla="*/ 105 h 189"/>
                <a:gd name="T20" fmla="*/ 129 w 150"/>
                <a:gd name="T21" fmla="*/ 99 h 189"/>
                <a:gd name="T22" fmla="*/ 96 w 150"/>
                <a:gd name="T23" fmla="*/ 45 h 189"/>
                <a:gd name="T24" fmla="*/ 84 w 150"/>
                <a:gd name="T25" fmla="*/ 0 h 18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50"/>
                <a:gd name="T40" fmla="*/ 0 h 189"/>
                <a:gd name="T41" fmla="*/ 150 w 150"/>
                <a:gd name="T42" fmla="*/ 189 h 18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50" h="189">
                  <a:moveTo>
                    <a:pt x="84" y="0"/>
                  </a:moveTo>
                  <a:cubicBezTo>
                    <a:pt x="72" y="16"/>
                    <a:pt x="55" y="16"/>
                    <a:pt x="39" y="27"/>
                  </a:cubicBezTo>
                  <a:cubicBezTo>
                    <a:pt x="32" y="38"/>
                    <a:pt x="33" y="32"/>
                    <a:pt x="33" y="42"/>
                  </a:cubicBezTo>
                  <a:lnTo>
                    <a:pt x="0" y="45"/>
                  </a:lnTo>
                  <a:lnTo>
                    <a:pt x="48" y="141"/>
                  </a:lnTo>
                  <a:lnTo>
                    <a:pt x="48" y="189"/>
                  </a:lnTo>
                  <a:lnTo>
                    <a:pt x="96" y="189"/>
                  </a:lnTo>
                  <a:lnTo>
                    <a:pt x="144" y="141"/>
                  </a:lnTo>
                  <a:cubicBezTo>
                    <a:pt x="142" y="136"/>
                    <a:pt x="139" y="131"/>
                    <a:pt x="138" y="126"/>
                  </a:cubicBezTo>
                  <a:cubicBezTo>
                    <a:pt x="136" y="111"/>
                    <a:pt x="150" y="123"/>
                    <a:pt x="138" y="105"/>
                  </a:cubicBezTo>
                  <a:cubicBezTo>
                    <a:pt x="136" y="102"/>
                    <a:pt x="129" y="99"/>
                    <a:pt x="129" y="99"/>
                  </a:cubicBezTo>
                  <a:lnTo>
                    <a:pt x="96" y="45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da-DK"/>
            </a:p>
          </p:txBody>
        </p:sp>
        <p:sp>
          <p:nvSpPr>
            <p:cNvPr id="98" name="Freeform 49"/>
            <p:cNvSpPr>
              <a:spLocks/>
            </p:cNvSpPr>
            <p:nvPr/>
          </p:nvSpPr>
          <p:spPr bwMode="auto">
            <a:xfrm>
              <a:off x="1977" y="1920"/>
              <a:ext cx="192" cy="192"/>
            </a:xfrm>
            <a:custGeom>
              <a:avLst/>
              <a:gdLst>
                <a:gd name="T0" fmla="*/ 51 w 192"/>
                <a:gd name="T1" fmla="*/ 57 h 192"/>
                <a:gd name="T2" fmla="*/ 39 w 192"/>
                <a:gd name="T3" fmla="*/ 87 h 192"/>
                <a:gd name="T4" fmla="*/ 9 w 192"/>
                <a:gd name="T5" fmla="*/ 102 h 192"/>
                <a:gd name="T6" fmla="*/ 0 w 192"/>
                <a:gd name="T7" fmla="*/ 144 h 192"/>
                <a:gd name="T8" fmla="*/ 0 w 192"/>
                <a:gd name="T9" fmla="*/ 192 h 192"/>
                <a:gd name="T10" fmla="*/ 48 w 192"/>
                <a:gd name="T11" fmla="*/ 192 h 192"/>
                <a:gd name="T12" fmla="*/ 144 w 192"/>
                <a:gd name="T13" fmla="*/ 192 h 192"/>
                <a:gd name="T14" fmla="*/ 156 w 192"/>
                <a:gd name="T15" fmla="*/ 129 h 192"/>
                <a:gd name="T16" fmla="*/ 171 w 192"/>
                <a:gd name="T17" fmla="*/ 99 h 192"/>
                <a:gd name="T18" fmla="*/ 192 w 192"/>
                <a:gd name="T19" fmla="*/ 48 h 192"/>
                <a:gd name="T20" fmla="*/ 144 w 192"/>
                <a:gd name="T21" fmla="*/ 0 h 192"/>
                <a:gd name="T22" fmla="*/ 51 w 192"/>
                <a:gd name="T23" fmla="*/ 57 h 19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92"/>
                <a:gd name="T37" fmla="*/ 0 h 192"/>
                <a:gd name="T38" fmla="*/ 192 w 192"/>
                <a:gd name="T39" fmla="*/ 192 h 19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92" h="192">
                  <a:moveTo>
                    <a:pt x="51" y="57"/>
                  </a:moveTo>
                  <a:cubicBezTo>
                    <a:pt x="49" y="65"/>
                    <a:pt x="47" y="82"/>
                    <a:pt x="39" y="87"/>
                  </a:cubicBezTo>
                  <a:cubicBezTo>
                    <a:pt x="27" y="95"/>
                    <a:pt x="15" y="89"/>
                    <a:pt x="9" y="102"/>
                  </a:cubicBezTo>
                  <a:lnTo>
                    <a:pt x="0" y="144"/>
                  </a:lnTo>
                  <a:lnTo>
                    <a:pt x="0" y="192"/>
                  </a:lnTo>
                  <a:lnTo>
                    <a:pt x="48" y="192"/>
                  </a:lnTo>
                  <a:lnTo>
                    <a:pt x="144" y="192"/>
                  </a:lnTo>
                  <a:cubicBezTo>
                    <a:pt x="148" y="171"/>
                    <a:pt x="150" y="149"/>
                    <a:pt x="156" y="129"/>
                  </a:cubicBezTo>
                  <a:cubicBezTo>
                    <a:pt x="158" y="122"/>
                    <a:pt x="171" y="120"/>
                    <a:pt x="171" y="99"/>
                  </a:cubicBezTo>
                  <a:lnTo>
                    <a:pt x="192" y="48"/>
                  </a:lnTo>
                  <a:lnTo>
                    <a:pt x="144" y="0"/>
                  </a:lnTo>
                  <a:lnTo>
                    <a:pt x="51" y="57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da-DK"/>
            </a:p>
          </p:txBody>
        </p:sp>
        <p:sp>
          <p:nvSpPr>
            <p:cNvPr id="99" name="Freeform 50"/>
            <p:cNvSpPr>
              <a:spLocks/>
            </p:cNvSpPr>
            <p:nvPr/>
          </p:nvSpPr>
          <p:spPr bwMode="auto">
            <a:xfrm rot="-1738634">
              <a:off x="2016" y="1655"/>
              <a:ext cx="144" cy="265"/>
            </a:xfrm>
            <a:custGeom>
              <a:avLst/>
              <a:gdLst>
                <a:gd name="T0" fmla="*/ 48 w 144"/>
                <a:gd name="T1" fmla="*/ 26 h 265"/>
                <a:gd name="T2" fmla="*/ 0 w 144"/>
                <a:gd name="T3" fmla="*/ 26 h 265"/>
                <a:gd name="T4" fmla="*/ 0 w 144"/>
                <a:gd name="T5" fmla="*/ 122 h 265"/>
                <a:gd name="T6" fmla="*/ 24 w 144"/>
                <a:gd name="T7" fmla="*/ 230 h 265"/>
                <a:gd name="T8" fmla="*/ 54 w 144"/>
                <a:gd name="T9" fmla="*/ 260 h 265"/>
                <a:gd name="T10" fmla="*/ 90 w 144"/>
                <a:gd name="T11" fmla="*/ 254 h 265"/>
                <a:gd name="T12" fmla="*/ 96 w 144"/>
                <a:gd name="T13" fmla="*/ 218 h 265"/>
                <a:gd name="T14" fmla="*/ 144 w 144"/>
                <a:gd name="T15" fmla="*/ 170 h 265"/>
                <a:gd name="T16" fmla="*/ 144 w 144"/>
                <a:gd name="T17" fmla="*/ 122 h 265"/>
                <a:gd name="T18" fmla="*/ 96 w 144"/>
                <a:gd name="T19" fmla="*/ 74 h 265"/>
                <a:gd name="T20" fmla="*/ 48 w 144"/>
                <a:gd name="T21" fmla="*/ 26 h 26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44"/>
                <a:gd name="T34" fmla="*/ 0 h 265"/>
                <a:gd name="T35" fmla="*/ 144 w 144"/>
                <a:gd name="T36" fmla="*/ 265 h 265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44" h="265">
                  <a:moveTo>
                    <a:pt x="48" y="26"/>
                  </a:moveTo>
                  <a:lnTo>
                    <a:pt x="0" y="26"/>
                  </a:lnTo>
                  <a:lnTo>
                    <a:pt x="0" y="122"/>
                  </a:lnTo>
                  <a:cubicBezTo>
                    <a:pt x="8" y="158"/>
                    <a:pt x="6" y="198"/>
                    <a:pt x="24" y="230"/>
                  </a:cubicBezTo>
                  <a:cubicBezTo>
                    <a:pt x="31" y="242"/>
                    <a:pt x="54" y="260"/>
                    <a:pt x="54" y="260"/>
                  </a:cubicBezTo>
                  <a:cubicBezTo>
                    <a:pt x="88" y="257"/>
                    <a:pt x="79" y="265"/>
                    <a:pt x="90" y="254"/>
                  </a:cubicBezTo>
                  <a:lnTo>
                    <a:pt x="96" y="218"/>
                  </a:lnTo>
                  <a:lnTo>
                    <a:pt x="144" y="170"/>
                  </a:lnTo>
                  <a:lnTo>
                    <a:pt x="144" y="122"/>
                  </a:lnTo>
                  <a:lnTo>
                    <a:pt x="96" y="74"/>
                  </a:lnTo>
                  <a:cubicBezTo>
                    <a:pt x="71" y="0"/>
                    <a:pt x="94" y="26"/>
                    <a:pt x="48" y="26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da-DK"/>
            </a:p>
          </p:txBody>
        </p:sp>
        <p:sp>
          <p:nvSpPr>
            <p:cNvPr id="100" name="Freeform 51"/>
            <p:cNvSpPr>
              <a:spLocks/>
            </p:cNvSpPr>
            <p:nvPr/>
          </p:nvSpPr>
          <p:spPr bwMode="auto">
            <a:xfrm>
              <a:off x="1824" y="2544"/>
              <a:ext cx="106" cy="228"/>
            </a:xfrm>
            <a:custGeom>
              <a:avLst/>
              <a:gdLst>
                <a:gd name="T0" fmla="*/ 54 w 106"/>
                <a:gd name="T1" fmla="*/ 0 h 228"/>
                <a:gd name="T2" fmla="*/ 9 w 106"/>
                <a:gd name="T3" fmla="*/ 69 h 228"/>
                <a:gd name="T4" fmla="*/ 0 w 106"/>
                <a:gd name="T5" fmla="*/ 87 h 228"/>
                <a:gd name="T6" fmla="*/ 6 w 106"/>
                <a:gd name="T7" fmla="*/ 132 h 228"/>
                <a:gd name="T8" fmla="*/ 54 w 106"/>
                <a:gd name="T9" fmla="*/ 228 h 228"/>
                <a:gd name="T10" fmla="*/ 102 w 106"/>
                <a:gd name="T11" fmla="*/ 132 h 228"/>
                <a:gd name="T12" fmla="*/ 102 w 106"/>
                <a:gd name="T13" fmla="*/ 84 h 228"/>
                <a:gd name="T14" fmla="*/ 105 w 106"/>
                <a:gd name="T15" fmla="*/ 33 h 228"/>
                <a:gd name="T16" fmla="*/ 54 w 106"/>
                <a:gd name="T17" fmla="*/ 0 h 2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6"/>
                <a:gd name="T28" fmla="*/ 0 h 228"/>
                <a:gd name="T29" fmla="*/ 106 w 106"/>
                <a:gd name="T30" fmla="*/ 228 h 22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6" h="228">
                  <a:moveTo>
                    <a:pt x="54" y="0"/>
                  </a:moveTo>
                  <a:cubicBezTo>
                    <a:pt x="47" y="29"/>
                    <a:pt x="35" y="52"/>
                    <a:pt x="9" y="69"/>
                  </a:cubicBezTo>
                  <a:cubicBezTo>
                    <a:pt x="5" y="75"/>
                    <a:pt x="0" y="87"/>
                    <a:pt x="0" y="87"/>
                  </a:cubicBezTo>
                  <a:lnTo>
                    <a:pt x="6" y="132"/>
                  </a:lnTo>
                  <a:lnTo>
                    <a:pt x="54" y="228"/>
                  </a:lnTo>
                  <a:lnTo>
                    <a:pt x="102" y="132"/>
                  </a:lnTo>
                  <a:lnTo>
                    <a:pt x="102" y="84"/>
                  </a:lnTo>
                  <a:cubicBezTo>
                    <a:pt x="103" y="67"/>
                    <a:pt x="106" y="50"/>
                    <a:pt x="105" y="33"/>
                  </a:cubicBezTo>
                  <a:cubicBezTo>
                    <a:pt x="104" y="19"/>
                    <a:pt x="66" y="8"/>
                    <a:pt x="54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da-DK"/>
            </a:p>
          </p:txBody>
        </p:sp>
        <p:sp>
          <p:nvSpPr>
            <p:cNvPr id="101" name="Freeform 52"/>
            <p:cNvSpPr>
              <a:spLocks/>
            </p:cNvSpPr>
            <p:nvPr/>
          </p:nvSpPr>
          <p:spPr bwMode="auto">
            <a:xfrm>
              <a:off x="2172" y="1680"/>
              <a:ext cx="106" cy="228"/>
            </a:xfrm>
            <a:custGeom>
              <a:avLst/>
              <a:gdLst>
                <a:gd name="T0" fmla="*/ 54 w 106"/>
                <a:gd name="T1" fmla="*/ 0 h 228"/>
                <a:gd name="T2" fmla="*/ 9 w 106"/>
                <a:gd name="T3" fmla="*/ 69 h 228"/>
                <a:gd name="T4" fmla="*/ 0 w 106"/>
                <a:gd name="T5" fmla="*/ 87 h 228"/>
                <a:gd name="T6" fmla="*/ 6 w 106"/>
                <a:gd name="T7" fmla="*/ 132 h 228"/>
                <a:gd name="T8" fmla="*/ 54 w 106"/>
                <a:gd name="T9" fmla="*/ 228 h 228"/>
                <a:gd name="T10" fmla="*/ 102 w 106"/>
                <a:gd name="T11" fmla="*/ 132 h 228"/>
                <a:gd name="T12" fmla="*/ 102 w 106"/>
                <a:gd name="T13" fmla="*/ 84 h 228"/>
                <a:gd name="T14" fmla="*/ 105 w 106"/>
                <a:gd name="T15" fmla="*/ 33 h 228"/>
                <a:gd name="T16" fmla="*/ 54 w 106"/>
                <a:gd name="T17" fmla="*/ 0 h 2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6"/>
                <a:gd name="T28" fmla="*/ 0 h 228"/>
                <a:gd name="T29" fmla="*/ 106 w 106"/>
                <a:gd name="T30" fmla="*/ 228 h 22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6" h="228">
                  <a:moveTo>
                    <a:pt x="54" y="0"/>
                  </a:moveTo>
                  <a:cubicBezTo>
                    <a:pt x="47" y="29"/>
                    <a:pt x="35" y="52"/>
                    <a:pt x="9" y="69"/>
                  </a:cubicBezTo>
                  <a:cubicBezTo>
                    <a:pt x="5" y="75"/>
                    <a:pt x="0" y="87"/>
                    <a:pt x="0" y="87"/>
                  </a:cubicBezTo>
                  <a:lnTo>
                    <a:pt x="6" y="132"/>
                  </a:lnTo>
                  <a:lnTo>
                    <a:pt x="54" y="228"/>
                  </a:lnTo>
                  <a:lnTo>
                    <a:pt x="102" y="132"/>
                  </a:lnTo>
                  <a:lnTo>
                    <a:pt x="102" y="84"/>
                  </a:lnTo>
                  <a:cubicBezTo>
                    <a:pt x="103" y="67"/>
                    <a:pt x="106" y="50"/>
                    <a:pt x="105" y="33"/>
                  </a:cubicBezTo>
                  <a:cubicBezTo>
                    <a:pt x="104" y="19"/>
                    <a:pt x="66" y="8"/>
                    <a:pt x="54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da-DK"/>
            </a:p>
          </p:txBody>
        </p:sp>
        <p:sp>
          <p:nvSpPr>
            <p:cNvPr id="102" name="Freeform 53"/>
            <p:cNvSpPr>
              <a:spLocks/>
            </p:cNvSpPr>
            <p:nvPr/>
          </p:nvSpPr>
          <p:spPr bwMode="auto">
            <a:xfrm>
              <a:off x="1632" y="2301"/>
              <a:ext cx="219" cy="120"/>
            </a:xfrm>
            <a:custGeom>
              <a:avLst/>
              <a:gdLst>
                <a:gd name="T0" fmla="*/ 165 w 219"/>
                <a:gd name="T1" fmla="*/ 9 h 120"/>
                <a:gd name="T2" fmla="*/ 75 w 219"/>
                <a:gd name="T3" fmla="*/ 3 h 120"/>
                <a:gd name="T4" fmla="*/ 0 w 219"/>
                <a:gd name="T5" fmla="*/ 51 h 120"/>
                <a:gd name="T6" fmla="*/ 0 w 219"/>
                <a:gd name="T7" fmla="*/ 99 h 120"/>
                <a:gd name="T8" fmla="*/ 48 w 219"/>
                <a:gd name="T9" fmla="*/ 99 h 120"/>
                <a:gd name="T10" fmla="*/ 96 w 219"/>
                <a:gd name="T11" fmla="*/ 99 h 120"/>
                <a:gd name="T12" fmla="*/ 144 w 219"/>
                <a:gd name="T13" fmla="*/ 102 h 120"/>
                <a:gd name="T14" fmla="*/ 189 w 219"/>
                <a:gd name="T15" fmla="*/ 120 h 120"/>
                <a:gd name="T16" fmla="*/ 219 w 219"/>
                <a:gd name="T17" fmla="*/ 102 h 120"/>
                <a:gd name="T18" fmla="*/ 192 w 219"/>
                <a:gd name="T19" fmla="*/ 51 h 120"/>
                <a:gd name="T20" fmla="*/ 192 w 219"/>
                <a:gd name="T21" fmla="*/ 3 h 120"/>
                <a:gd name="T22" fmla="*/ 144 w 219"/>
                <a:gd name="T23" fmla="*/ 3 h 1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19"/>
                <a:gd name="T37" fmla="*/ 0 h 120"/>
                <a:gd name="T38" fmla="*/ 219 w 219"/>
                <a:gd name="T39" fmla="*/ 120 h 12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19" h="120">
                  <a:moveTo>
                    <a:pt x="165" y="9"/>
                  </a:moveTo>
                  <a:cubicBezTo>
                    <a:pt x="129" y="0"/>
                    <a:pt x="132" y="3"/>
                    <a:pt x="75" y="3"/>
                  </a:cubicBezTo>
                  <a:lnTo>
                    <a:pt x="0" y="51"/>
                  </a:lnTo>
                  <a:lnTo>
                    <a:pt x="0" y="99"/>
                  </a:lnTo>
                  <a:lnTo>
                    <a:pt x="48" y="99"/>
                  </a:lnTo>
                  <a:lnTo>
                    <a:pt x="96" y="99"/>
                  </a:lnTo>
                  <a:cubicBezTo>
                    <a:pt x="112" y="100"/>
                    <a:pt x="128" y="98"/>
                    <a:pt x="144" y="102"/>
                  </a:cubicBezTo>
                  <a:cubicBezTo>
                    <a:pt x="163" y="106"/>
                    <a:pt x="165" y="116"/>
                    <a:pt x="189" y="120"/>
                  </a:cubicBezTo>
                  <a:cubicBezTo>
                    <a:pt x="211" y="116"/>
                    <a:pt x="206" y="115"/>
                    <a:pt x="219" y="102"/>
                  </a:cubicBezTo>
                  <a:lnTo>
                    <a:pt x="192" y="51"/>
                  </a:lnTo>
                  <a:lnTo>
                    <a:pt x="192" y="3"/>
                  </a:lnTo>
                  <a:lnTo>
                    <a:pt x="144" y="3"/>
                  </a:lnTo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da-DK"/>
            </a:p>
          </p:txBody>
        </p:sp>
        <p:sp>
          <p:nvSpPr>
            <p:cNvPr id="103" name="Freeform 54"/>
            <p:cNvSpPr>
              <a:spLocks/>
            </p:cNvSpPr>
            <p:nvPr/>
          </p:nvSpPr>
          <p:spPr bwMode="auto">
            <a:xfrm rot="1641047">
              <a:off x="1920" y="2139"/>
              <a:ext cx="219" cy="120"/>
            </a:xfrm>
            <a:custGeom>
              <a:avLst/>
              <a:gdLst>
                <a:gd name="T0" fmla="*/ 165 w 219"/>
                <a:gd name="T1" fmla="*/ 9 h 120"/>
                <a:gd name="T2" fmla="*/ 75 w 219"/>
                <a:gd name="T3" fmla="*/ 3 h 120"/>
                <a:gd name="T4" fmla="*/ 0 w 219"/>
                <a:gd name="T5" fmla="*/ 51 h 120"/>
                <a:gd name="T6" fmla="*/ 0 w 219"/>
                <a:gd name="T7" fmla="*/ 99 h 120"/>
                <a:gd name="T8" fmla="*/ 48 w 219"/>
                <a:gd name="T9" fmla="*/ 99 h 120"/>
                <a:gd name="T10" fmla="*/ 96 w 219"/>
                <a:gd name="T11" fmla="*/ 99 h 120"/>
                <a:gd name="T12" fmla="*/ 144 w 219"/>
                <a:gd name="T13" fmla="*/ 102 h 120"/>
                <a:gd name="T14" fmla="*/ 189 w 219"/>
                <a:gd name="T15" fmla="*/ 120 h 120"/>
                <a:gd name="T16" fmla="*/ 219 w 219"/>
                <a:gd name="T17" fmla="*/ 102 h 120"/>
                <a:gd name="T18" fmla="*/ 192 w 219"/>
                <a:gd name="T19" fmla="*/ 51 h 120"/>
                <a:gd name="T20" fmla="*/ 192 w 219"/>
                <a:gd name="T21" fmla="*/ 3 h 120"/>
                <a:gd name="T22" fmla="*/ 144 w 219"/>
                <a:gd name="T23" fmla="*/ 3 h 1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19"/>
                <a:gd name="T37" fmla="*/ 0 h 120"/>
                <a:gd name="T38" fmla="*/ 219 w 219"/>
                <a:gd name="T39" fmla="*/ 120 h 12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19" h="120">
                  <a:moveTo>
                    <a:pt x="165" y="9"/>
                  </a:moveTo>
                  <a:cubicBezTo>
                    <a:pt x="129" y="0"/>
                    <a:pt x="132" y="3"/>
                    <a:pt x="75" y="3"/>
                  </a:cubicBezTo>
                  <a:lnTo>
                    <a:pt x="0" y="51"/>
                  </a:lnTo>
                  <a:lnTo>
                    <a:pt x="0" y="99"/>
                  </a:lnTo>
                  <a:lnTo>
                    <a:pt x="48" y="99"/>
                  </a:lnTo>
                  <a:lnTo>
                    <a:pt x="96" y="99"/>
                  </a:lnTo>
                  <a:cubicBezTo>
                    <a:pt x="112" y="100"/>
                    <a:pt x="128" y="98"/>
                    <a:pt x="144" y="102"/>
                  </a:cubicBezTo>
                  <a:cubicBezTo>
                    <a:pt x="163" y="106"/>
                    <a:pt x="165" y="116"/>
                    <a:pt x="189" y="120"/>
                  </a:cubicBezTo>
                  <a:cubicBezTo>
                    <a:pt x="211" y="116"/>
                    <a:pt x="206" y="115"/>
                    <a:pt x="219" y="102"/>
                  </a:cubicBezTo>
                  <a:lnTo>
                    <a:pt x="192" y="51"/>
                  </a:lnTo>
                  <a:lnTo>
                    <a:pt x="192" y="3"/>
                  </a:lnTo>
                  <a:lnTo>
                    <a:pt x="144" y="3"/>
                  </a:lnTo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da-DK"/>
            </a:p>
          </p:txBody>
        </p:sp>
        <p:sp>
          <p:nvSpPr>
            <p:cNvPr id="104" name="Freeform 55"/>
            <p:cNvSpPr>
              <a:spLocks/>
            </p:cNvSpPr>
            <p:nvPr/>
          </p:nvSpPr>
          <p:spPr bwMode="auto">
            <a:xfrm rot="3684760">
              <a:off x="2064" y="2445"/>
              <a:ext cx="240" cy="192"/>
            </a:xfrm>
            <a:custGeom>
              <a:avLst/>
              <a:gdLst>
                <a:gd name="T0" fmla="*/ 123 w 192"/>
                <a:gd name="T1" fmla="*/ 24 h 144"/>
                <a:gd name="T2" fmla="*/ 87 w 192"/>
                <a:gd name="T3" fmla="*/ 6 h 144"/>
                <a:gd name="T4" fmla="*/ 48 w 192"/>
                <a:gd name="T5" fmla="*/ 0 h 144"/>
                <a:gd name="T6" fmla="*/ 0 w 192"/>
                <a:gd name="T7" fmla="*/ 48 h 144"/>
                <a:gd name="T8" fmla="*/ 0 w 192"/>
                <a:gd name="T9" fmla="*/ 96 h 144"/>
                <a:gd name="T10" fmla="*/ 48 w 192"/>
                <a:gd name="T11" fmla="*/ 144 h 144"/>
                <a:gd name="T12" fmla="*/ 144 w 192"/>
                <a:gd name="T13" fmla="*/ 144 h 144"/>
                <a:gd name="T14" fmla="*/ 192 w 192"/>
                <a:gd name="T15" fmla="*/ 96 h 144"/>
                <a:gd name="T16" fmla="*/ 192 w 192"/>
                <a:gd name="T17" fmla="*/ 48 h 144"/>
                <a:gd name="T18" fmla="*/ 123 w 192"/>
                <a:gd name="T19" fmla="*/ 24 h 14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92"/>
                <a:gd name="T31" fmla="*/ 0 h 144"/>
                <a:gd name="T32" fmla="*/ 192 w 192"/>
                <a:gd name="T33" fmla="*/ 144 h 14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92" h="144">
                  <a:moveTo>
                    <a:pt x="123" y="24"/>
                  </a:moveTo>
                  <a:cubicBezTo>
                    <a:pt x="118" y="10"/>
                    <a:pt x="101" y="6"/>
                    <a:pt x="87" y="6"/>
                  </a:cubicBezTo>
                  <a:lnTo>
                    <a:pt x="48" y="0"/>
                  </a:lnTo>
                  <a:lnTo>
                    <a:pt x="0" y="48"/>
                  </a:lnTo>
                  <a:lnTo>
                    <a:pt x="0" y="96"/>
                  </a:lnTo>
                  <a:lnTo>
                    <a:pt x="48" y="144"/>
                  </a:lnTo>
                  <a:lnTo>
                    <a:pt x="144" y="144"/>
                  </a:lnTo>
                  <a:lnTo>
                    <a:pt x="192" y="96"/>
                  </a:lnTo>
                  <a:lnTo>
                    <a:pt x="192" y="48"/>
                  </a:lnTo>
                  <a:cubicBezTo>
                    <a:pt x="174" y="30"/>
                    <a:pt x="148" y="24"/>
                    <a:pt x="123" y="24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da-DK"/>
            </a:p>
          </p:txBody>
        </p:sp>
        <p:sp>
          <p:nvSpPr>
            <p:cNvPr id="105" name="Freeform 56"/>
            <p:cNvSpPr>
              <a:spLocks/>
            </p:cNvSpPr>
            <p:nvPr/>
          </p:nvSpPr>
          <p:spPr bwMode="auto">
            <a:xfrm>
              <a:off x="1944" y="2592"/>
              <a:ext cx="216" cy="203"/>
            </a:xfrm>
            <a:custGeom>
              <a:avLst/>
              <a:gdLst>
                <a:gd name="T0" fmla="*/ 120 w 216"/>
                <a:gd name="T1" fmla="*/ 0 h 203"/>
                <a:gd name="T2" fmla="*/ 24 w 216"/>
                <a:gd name="T3" fmla="*/ 0 h 203"/>
                <a:gd name="T4" fmla="*/ 24 w 216"/>
                <a:gd name="T5" fmla="*/ 48 h 203"/>
                <a:gd name="T6" fmla="*/ 6 w 216"/>
                <a:gd name="T7" fmla="*/ 93 h 203"/>
                <a:gd name="T8" fmla="*/ 0 w 216"/>
                <a:gd name="T9" fmla="*/ 102 h 203"/>
                <a:gd name="T10" fmla="*/ 24 w 216"/>
                <a:gd name="T11" fmla="*/ 144 h 203"/>
                <a:gd name="T12" fmla="*/ 21 w 216"/>
                <a:gd name="T13" fmla="*/ 186 h 203"/>
                <a:gd name="T14" fmla="*/ 72 w 216"/>
                <a:gd name="T15" fmla="*/ 192 h 203"/>
                <a:gd name="T16" fmla="*/ 57 w 216"/>
                <a:gd name="T17" fmla="*/ 186 h 203"/>
                <a:gd name="T18" fmla="*/ 81 w 216"/>
                <a:gd name="T19" fmla="*/ 174 h 203"/>
                <a:gd name="T20" fmla="*/ 120 w 216"/>
                <a:gd name="T21" fmla="*/ 192 h 203"/>
                <a:gd name="T22" fmla="*/ 117 w 216"/>
                <a:gd name="T23" fmla="*/ 177 h 203"/>
                <a:gd name="T24" fmla="*/ 129 w 216"/>
                <a:gd name="T25" fmla="*/ 180 h 203"/>
                <a:gd name="T26" fmla="*/ 168 w 216"/>
                <a:gd name="T27" fmla="*/ 192 h 203"/>
                <a:gd name="T28" fmla="*/ 216 w 216"/>
                <a:gd name="T29" fmla="*/ 144 h 203"/>
                <a:gd name="T30" fmla="*/ 216 w 216"/>
                <a:gd name="T31" fmla="*/ 96 h 203"/>
                <a:gd name="T32" fmla="*/ 120 w 216"/>
                <a:gd name="T33" fmla="*/ 0 h 20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16"/>
                <a:gd name="T52" fmla="*/ 0 h 203"/>
                <a:gd name="T53" fmla="*/ 216 w 216"/>
                <a:gd name="T54" fmla="*/ 203 h 20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16" h="203">
                  <a:moveTo>
                    <a:pt x="120" y="0"/>
                  </a:moveTo>
                  <a:lnTo>
                    <a:pt x="24" y="0"/>
                  </a:lnTo>
                  <a:lnTo>
                    <a:pt x="24" y="48"/>
                  </a:lnTo>
                  <a:cubicBezTo>
                    <a:pt x="17" y="63"/>
                    <a:pt x="15" y="80"/>
                    <a:pt x="6" y="93"/>
                  </a:cubicBezTo>
                  <a:cubicBezTo>
                    <a:pt x="4" y="96"/>
                    <a:pt x="0" y="102"/>
                    <a:pt x="0" y="102"/>
                  </a:cubicBezTo>
                  <a:lnTo>
                    <a:pt x="24" y="144"/>
                  </a:lnTo>
                  <a:cubicBezTo>
                    <a:pt x="30" y="203"/>
                    <a:pt x="21" y="152"/>
                    <a:pt x="21" y="186"/>
                  </a:cubicBezTo>
                  <a:cubicBezTo>
                    <a:pt x="38" y="188"/>
                    <a:pt x="55" y="192"/>
                    <a:pt x="72" y="192"/>
                  </a:cubicBezTo>
                  <a:cubicBezTo>
                    <a:pt x="77" y="192"/>
                    <a:pt x="59" y="191"/>
                    <a:pt x="57" y="186"/>
                  </a:cubicBezTo>
                  <a:cubicBezTo>
                    <a:pt x="54" y="177"/>
                    <a:pt x="77" y="174"/>
                    <a:pt x="81" y="174"/>
                  </a:cubicBezTo>
                  <a:cubicBezTo>
                    <a:pt x="94" y="180"/>
                    <a:pt x="106" y="191"/>
                    <a:pt x="120" y="192"/>
                  </a:cubicBezTo>
                  <a:cubicBezTo>
                    <a:pt x="125" y="192"/>
                    <a:pt x="115" y="182"/>
                    <a:pt x="117" y="177"/>
                  </a:cubicBezTo>
                  <a:cubicBezTo>
                    <a:pt x="119" y="173"/>
                    <a:pt x="125" y="180"/>
                    <a:pt x="129" y="180"/>
                  </a:cubicBezTo>
                  <a:lnTo>
                    <a:pt x="168" y="192"/>
                  </a:lnTo>
                  <a:lnTo>
                    <a:pt x="216" y="144"/>
                  </a:lnTo>
                  <a:lnTo>
                    <a:pt x="216" y="96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da-DK"/>
            </a:p>
          </p:txBody>
        </p:sp>
        <p:sp>
          <p:nvSpPr>
            <p:cNvPr id="106" name="Freeform 57"/>
            <p:cNvSpPr>
              <a:spLocks/>
            </p:cNvSpPr>
            <p:nvPr/>
          </p:nvSpPr>
          <p:spPr bwMode="auto">
            <a:xfrm>
              <a:off x="1962" y="2292"/>
              <a:ext cx="144" cy="249"/>
            </a:xfrm>
            <a:custGeom>
              <a:avLst/>
              <a:gdLst>
                <a:gd name="T0" fmla="*/ 51 w 144"/>
                <a:gd name="T1" fmla="*/ 30 h 249"/>
                <a:gd name="T2" fmla="*/ 18 w 144"/>
                <a:gd name="T3" fmla="*/ 93 h 249"/>
                <a:gd name="T4" fmla="*/ 15 w 144"/>
                <a:gd name="T5" fmla="*/ 102 h 249"/>
                <a:gd name="T6" fmla="*/ 0 w 144"/>
                <a:gd name="T7" fmla="*/ 126 h 249"/>
                <a:gd name="T8" fmla="*/ 48 w 144"/>
                <a:gd name="T9" fmla="*/ 174 h 249"/>
                <a:gd name="T10" fmla="*/ 48 w 144"/>
                <a:gd name="T11" fmla="*/ 222 h 249"/>
                <a:gd name="T12" fmla="*/ 96 w 144"/>
                <a:gd name="T13" fmla="*/ 249 h 249"/>
                <a:gd name="T14" fmla="*/ 96 w 144"/>
                <a:gd name="T15" fmla="*/ 174 h 249"/>
                <a:gd name="T16" fmla="*/ 144 w 144"/>
                <a:gd name="T17" fmla="*/ 78 h 249"/>
                <a:gd name="T18" fmla="*/ 96 w 144"/>
                <a:gd name="T19" fmla="*/ 30 h 249"/>
                <a:gd name="T20" fmla="*/ 108 w 144"/>
                <a:gd name="T21" fmla="*/ 9 h 249"/>
                <a:gd name="T22" fmla="*/ 84 w 144"/>
                <a:gd name="T23" fmla="*/ 0 h 249"/>
                <a:gd name="T24" fmla="*/ 51 w 144"/>
                <a:gd name="T25" fmla="*/ 30 h 24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44"/>
                <a:gd name="T40" fmla="*/ 0 h 249"/>
                <a:gd name="T41" fmla="*/ 144 w 144"/>
                <a:gd name="T42" fmla="*/ 249 h 24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44" h="249">
                  <a:moveTo>
                    <a:pt x="51" y="30"/>
                  </a:moveTo>
                  <a:cubicBezTo>
                    <a:pt x="48" y="57"/>
                    <a:pt x="37" y="74"/>
                    <a:pt x="18" y="93"/>
                  </a:cubicBezTo>
                  <a:cubicBezTo>
                    <a:pt x="17" y="96"/>
                    <a:pt x="15" y="102"/>
                    <a:pt x="15" y="102"/>
                  </a:cubicBezTo>
                  <a:lnTo>
                    <a:pt x="0" y="126"/>
                  </a:lnTo>
                  <a:lnTo>
                    <a:pt x="48" y="174"/>
                  </a:lnTo>
                  <a:lnTo>
                    <a:pt x="48" y="222"/>
                  </a:lnTo>
                  <a:cubicBezTo>
                    <a:pt x="69" y="243"/>
                    <a:pt x="70" y="249"/>
                    <a:pt x="96" y="249"/>
                  </a:cubicBezTo>
                  <a:lnTo>
                    <a:pt x="96" y="174"/>
                  </a:lnTo>
                  <a:lnTo>
                    <a:pt x="144" y="78"/>
                  </a:lnTo>
                  <a:cubicBezTo>
                    <a:pt x="128" y="62"/>
                    <a:pt x="106" y="50"/>
                    <a:pt x="96" y="30"/>
                  </a:cubicBezTo>
                  <a:cubicBezTo>
                    <a:pt x="92" y="23"/>
                    <a:pt x="108" y="17"/>
                    <a:pt x="108" y="9"/>
                  </a:cubicBezTo>
                  <a:cubicBezTo>
                    <a:pt x="108" y="5"/>
                    <a:pt x="88" y="0"/>
                    <a:pt x="84" y="0"/>
                  </a:cubicBezTo>
                  <a:lnTo>
                    <a:pt x="51" y="3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da-DK"/>
            </a:p>
          </p:txBody>
        </p:sp>
        <p:sp>
          <p:nvSpPr>
            <p:cNvPr id="107" name="Freeform 58"/>
            <p:cNvSpPr>
              <a:spLocks/>
            </p:cNvSpPr>
            <p:nvPr/>
          </p:nvSpPr>
          <p:spPr bwMode="auto">
            <a:xfrm>
              <a:off x="2103" y="2202"/>
              <a:ext cx="192" cy="192"/>
            </a:xfrm>
            <a:custGeom>
              <a:avLst/>
              <a:gdLst>
                <a:gd name="T0" fmla="*/ 102 w 192"/>
                <a:gd name="T1" fmla="*/ 15 h 192"/>
                <a:gd name="T2" fmla="*/ 36 w 192"/>
                <a:gd name="T3" fmla="*/ 39 h 192"/>
                <a:gd name="T4" fmla="*/ 21 w 192"/>
                <a:gd name="T5" fmla="*/ 45 h 192"/>
                <a:gd name="T6" fmla="*/ 0 w 192"/>
                <a:gd name="T7" fmla="*/ 96 h 192"/>
                <a:gd name="T8" fmla="*/ 96 w 192"/>
                <a:gd name="T9" fmla="*/ 144 h 192"/>
                <a:gd name="T10" fmla="*/ 96 w 192"/>
                <a:gd name="T11" fmla="*/ 192 h 192"/>
                <a:gd name="T12" fmla="*/ 192 w 192"/>
                <a:gd name="T13" fmla="*/ 192 h 192"/>
                <a:gd name="T14" fmla="*/ 192 w 192"/>
                <a:gd name="T15" fmla="*/ 0 h 192"/>
                <a:gd name="T16" fmla="*/ 102 w 192"/>
                <a:gd name="T17" fmla="*/ 15 h 19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92"/>
                <a:gd name="T28" fmla="*/ 0 h 192"/>
                <a:gd name="T29" fmla="*/ 192 w 192"/>
                <a:gd name="T30" fmla="*/ 192 h 19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92" h="192">
                  <a:moveTo>
                    <a:pt x="102" y="15"/>
                  </a:moveTo>
                  <a:cubicBezTo>
                    <a:pt x="83" y="28"/>
                    <a:pt x="58" y="36"/>
                    <a:pt x="36" y="39"/>
                  </a:cubicBezTo>
                  <a:cubicBezTo>
                    <a:pt x="25" y="43"/>
                    <a:pt x="30" y="41"/>
                    <a:pt x="21" y="45"/>
                  </a:cubicBezTo>
                  <a:lnTo>
                    <a:pt x="0" y="96"/>
                  </a:lnTo>
                  <a:lnTo>
                    <a:pt x="96" y="144"/>
                  </a:lnTo>
                  <a:lnTo>
                    <a:pt x="96" y="192"/>
                  </a:lnTo>
                  <a:lnTo>
                    <a:pt x="192" y="192"/>
                  </a:lnTo>
                  <a:lnTo>
                    <a:pt x="192" y="0"/>
                  </a:lnTo>
                  <a:lnTo>
                    <a:pt x="102" y="15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da-DK"/>
            </a:p>
          </p:txBody>
        </p:sp>
      </p:grpSp>
      <p:sp>
        <p:nvSpPr>
          <p:cNvPr id="4" name="Textfeld 3">
            <a:extLst>
              <a:ext uri="{FF2B5EF4-FFF2-40B4-BE49-F238E27FC236}">
                <a16:creationId xmlns:a16="http://schemas.microsoft.com/office/drawing/2014/main" id="{FEC0CF78-9804-DA1F-6F08-5649AA5C0A3F}"/>
              </a:ext>
            </a:extLst>
          </p:cNvPr>
          <p:cNvSpPr txBox="1"/>
          <p:nvPr/>
        </p:nvSpPr>
        <p:spPr>
          <a:xfrm>
            <a:off x="865238" y="273334"/>
            <a:ext cx="1040252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4400" b="1" dirty="0">
                <a:latin typeface="+mj-lt"/>
              </a:rPr>
              <a:t>Grundlagen</a:t>
            </a:r>
          </a:p>
        </p:txBody>
      </p:sp>
    </p:spTree>
    <p:extLst>
      <p:ext uri="{BB962C8B-B14F-4D97-AF65-F5344CB8AC3E}">
        <p14:creationId xmlns:p14="http://schemas.microsoft.com/office/powerpoint/2010/main" val="3952366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kstboks 18"/>
          <p:cNvSpPr txBox="1"/>
          <p:nvPr/>
        </p:nvSpPr>
        <p:spPr bwMode="auto">
          <a:xfrm>
            <a:off x="2134449" y="1335907"/>
            <a:ext cx="936104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 rtlCol="0">
            <a:spAutoFit/>
          </a:bodyPr>
          <a:lstStyle/>
          <a:p>
            <a:r>
              <a:rPr lang="en-US" b="1" dirty="0">
                <a:latin typeface="Arial" pitchFamily="34" charset="0"/>
                <a:cs typeface="Arial" pitchFamily="34" charset="0"/>
              </a:rPr>
              <a:t>2. </a:t>
            </a:r>
            <a:r>
              <a:rPr lang="en-US" b="1" dirty="0" err="1">
                <a:latin typeface="Arial" pitchFamily="34" charset="0"/>
                <a:cs typeface="Arial" pitchFamily="34" charset="0"/>
              </a:rPr>
              <a:t>Arbeitsgang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: </a:t>
            </a:r>
            <a:r>
              <a:rPr lang="en-US" b="1" dirty="0" err="1">
                <a:latin typeface="Arial" pitchFamily="34" charset="0"/>
                <a:cs typeface="Arial" pitchFamily="34" charset="0"/>
              </a:rPr>
              <a:t>Verfüllung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 der </a:t>
            </a:r>
            <a:r>
              <a:rPr lang="en-US" b="1" dirty="0" err="1">
                <a:latin typeface="Arial" pitchFamily="34" charset="0"/>
                <a:cs typeface="Arial" pitchFamily="34" charset="0"/>
              </a:rPr>
              <a:t>Hohlräume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 des </a:t>
            </a:r>
            <a:r>
              <a:rPr lang="en-US" b="1" dirty="0" err="1">
                <a:latin typeface="Arial" pitchFamily="34" charset="0"/>
                <a:cs typeface="Arial" pitchFamily="34" charset="0"/>
              </a:rPr>
              <a:t>Asphalttraggerüst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>
                <a:latin typeface="Arial" pitchFamily="34" charset="0"/>
                <a:cs typeface="Arial" pitchFamily="34" charset="0"/>
              </a:rPr>
              <a:t>mit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>
                <a:latin typeface="Arial" pitchFamily="34" charset="0"/>
                <a:cs typeface="Arial" pitchFamily="34" charset="0"/>
              </a:rPr>
              <a:t>Fließmörtel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2" name="Rektangel 11"/>
          <p:cNvSpPr/>
          <p:nvPr/>
        </p:nvSpPr>
        <p:spPr bwMode="auto">
          <a:xfrm>
            <a:off x="1563688" y="6587450"/>
            <a:ext cx="3600400" cy="43204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a-DK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www.halbstarr.de</a:t>
            </a:r>
          </a:p>
        </p:txBody>
      </p:sp>
      <p:pic>
        <p:nvPicPr>
          <p:cNvPr id="3" name="Grafik 2" descr="Ein Bild, das draußen, gelb enthält.&#10;&#10;Automatisch generierte Beschreibung">
            <a:extLst>
              <a:ext uri="{FF2B5EF4-FFF2-40B4-BE49-F238E27FC236}">
                <a16:creationId xmlns:a16="http://schemas.microsoft.com/office/drawing/2014/main" id="{05FD6FBA-6B8A-4A51-A436-4895102FD1B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345607" y="2139445"/>
            <a:ext cx="4270448" cy="3648220"/>
          </a:xfrm>
          <a:prstGeom prst="rect">
            <a:avLst/>
          </a:prstGeom>
        </p:spPr>
      </p:pic>
      <p:pic>
        <p:nvPicPr>
          <p:cNvPr id="5" name="Grafik 4" descr="Ein Bild, das Straße enthält.&#10;&#10;Automatisch generierte Beschreibung">
            <a:extLst>
              <a:ext uri="{FF2B5EF4-FFF2-40B4-BE49-F238E27FC236}">
                <a16:creationId xmlns:a16="http://schemas.microsoft.com/office/drawing/2014/main" id="{93B296FD-840E-4A2B-9C60-06637E46B35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989" y="1832897"/>
            <a:ext cx="5693929" cy="4270448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84968C43-BAB2-9760-28B7-9389B8E5596F}"/>
              </a:ext>
            </a:extLst>
          </p:cNvPr>
          <p:cNvSpPr txBox="1"/>
          <p:nvPr/>
        </p:nvSpPr>
        <p:spPr>
          <a:xfrm>
            <a:off x="865239" y="273334"/>
            <a:ext cx="1051068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4400" b="1" dirty="0">
                <a:latin typeface="+mj-lt"/>
              </a:rPr>
              <a:t>Grundlagen</a:t>
            </a:r>
          </a:p>
        </p:txBody>
      </p:sp>
    </p:spTree>
  </p:cSld>
  <p:clrMapOvr>
    <a:masterClrMapping/>
  </p:clrMapOvr>
  <p:transition advTm="10265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B8F05344-E97F-DE1B-A021-647DC41711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3011" y="1316910"/>
            <a:ext cx="3488454" cy="4651271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E0D918BD-F004-A5B2-AF48-7917E1521743}"/>
              </a:ext>
            </a:extLst>
          </p:cNvPr>
          <p:cNvSpPr txBox="1"/>
          <p:nvPr/>
        </p:nvSpPr>
        <p:spPr>
          <a:xfrm>
            <a:off x="5499786" y="2076146"/>
            <a:ext cx="646690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/>
              <a:t>Über eine Zeit von 72 Std., bzw. 144 Std. bei Abfüllanlagen, dürfen die in der AbZ. Anlage 1 &amp; 2 aufgeführten Flüssigkeiten nicht tiefer als 15 mm </a:t>
            </a:r>
          </a:p>
          <a:p>
            <a:r>
              <a:rPr lang="de-DE" sz="2800" b="1" dirty="0"/>
              <a:t>in die Halbstarre Deckschicht eindringen</a:t>
            </a:r>
            <a:r>
              <a:rPr lang="de-DE" sz="2800" dirty="0"/>
              <a:t>.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BEA0F353-809A-29B4-0A00-A38FE671D91C}"/>
              </a:ext>
            </a:extLst>
          </p:cNvPr>
          <p:cNvSpPr txBox="1"/>
          <p:nvPr/>
        </p:nvSpPr>
        <p:spPr>
          <a:xfrm>
            <a:off x="865239" y="273334"/>
            <a:ext cx="886869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4400" b="1" dirty="0">
                <a:latin typeface="+mj-lt"/>
              </a:rPr>
              <a:t>Grundlagen</a:t>
            </a:r>
          </a:p>
        </p:txBody>
      </p:sp>
    </p:spTree>
  </p:cSld>
  <p:clrMapOvr>
    <a:masterClrMapping/>
  </p:clrMapOvr>
  <p:transition advTm="1461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7781C6DE-66FD-F453-39D2-E866A0A18D61}"/>
              </a:ext>
            </a:extLst>
          </p:cNvPr>
          <p:cNvSpPr txBox="1"/>
          <p:nvPr/>
        </p:nvSpPr>
        <p:spPr>
          <a:xfrm>
            <a:off x="3746755" y="3085263"/>
            <a:ext cx="50232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6000" dirty="0"/>
              <a:t>Ausschreibung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BA502364-5E59-FCF9-E94F-2B52C1C66F70}"/>
              </a:ext>
            </a:extLst>
          </p:cNvPr>
          <p:cNvSpPr txBox="1"/>
          <p:nvPr/>
        </p:nvSpPr>
        <p:spPr>
          <a:xfrm>
            <a:off x="5243434" y="1973917"/>
            <a:ext cx="17051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3200" dirty="0"/>
              <a:t>Planung</a:t>
            </a:r>
          </a:p>
        </p:txBody>
      </p:sp>
    </p:spTree>
    <p:extLst>
      <p:ext uri="{BB962C8B-B14F-4D97-AF65-F5344CB8AC3E}">
        <p14:creationId xmlns:p14="http://schemas.microsoft.com/office/powerpoint/2010/main" val="47763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Text, Screenshot, Schrift, Website enthält.&#10;&#10;Automatisch generierte Beschreibung">
            <a:extLst>
              <a:ext uri="{FF2B5EF4-FFF2-40B4-BE49-F238E27FC236}">
                <a16:creationId xmlns:a16="http://schemas.microsoft.com/office/drawing/2014/main" id="{EE16E047-936A-DA96-9CD2-A033D4E03A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8297" y="1119893"/>
            <a:ext cx="3657131" cy="516400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50148B77-86C1-93B1-BBEE-0CCD928F8E52}"/>
              </a:ext>
            </a:extLst>
          </p:cNvPr>
          <p:cNvSpPr txBox="1"/>
          <p:nvPr/>
        </p:nvSpPr>
        <p:spPr>
          <a:xfrm>
            <a:off x="865239" y="273334"/>
            <a:ext cx="1039269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4400" b="1" dirty="0">
                <a:latin typeface="+mj-lt"/>
              </a:rPr>
              <a:t>Allgemeine bauaufsichtliche Zulassung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AD30656A-E659-5B1C-EC32-CB88BF4E64F5}"/>
              </a:ext>
            </a:extLst>
          </p:cNvPr>
          <p:cNvSpPr txBox="1"/>
          <p:nvPr/>
        </p:nvSpPr>
        <p:spPr>
          <a:xfrm>
            <a:off x="6316574" y="1839817"/>
            <a:ext cx="572486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Die erste Zulassung für ein Flächenabdichtungssystem in Halbstarrer Bauweise mit der Nr. Z-74.4-1 wurde am 20. Oktober 1999 erteilt.</a:t>
            </a:r>
            <a:endParaRPr lang="de-DE" sz="3200" b="1" dirty="0"/>
          </a:p>
        </p:txBody>
      </p:sp>
    </p:spTree>
    <p:extLst>
      <p:ext uri="{BB962C8B-B14F-4D97-AF65-F5344CB8AC3E}">
        <p14:creationId xmlns:p14="http://schemas.microsoft.com/office/powerpoint/2010/main" val="2959841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nhaltsplatzhalter 3" descr="Ein Bild, das Text, Screenshot, Dokument, Schrift enthält.&#10;&#10;Automatisch generierte Beschreibung">
            <a:extLst>
              <a:ext uri="{FF2B5EF4-FFF2-40B4-BE49-F238E27FC236}">
                <a16:creationId xmlns:a16="http://schemas.microsoft.com/office/drawing/2014/main" id="{0598C437-9BB7-9A1C-E213-30E3F9FE0B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6040" y="1109662"/>
            <a:ext cx="3679919" cy="517683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9BDC568F-15DB-7CBA-2B9D-52B86F0777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7673" y="3080296"/>
            <a:ext cx="9967558" cy="1196737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E5EBA153-631E-E2AD-6D78-15E6094F97BC}"/>
              </a:ext>
            </a:extLst>
          </p:cNvPr>
          <p:cNvSpPr txBox="1"/>
          <p:nvPr/>
        </p:nvSpPr>
        <p:spPr>
          <a:xfrm>
            <a:off x="865239" y="273334"/>
            <a:ext cx="1044185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4400" b="1" dirty="0">
                <a:latin typeface="+mj-lt"/>
              </a:rPr>
              <a:t>Planung und Bemessung</a:t>
            </a:r>
          </a:p>
        </p:txBody>
      </p:sp>
    </p:spTree>
    <p:extLst>
      <p:ext uri="{BB962C8B-B14F-4D97-AF65-F5344CB8AC3E}">
        <p14:creationId xmlns:p14="http://schemas.microsoft.com/office/powerpoint/2010/main" val="1385465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FDA8A22-20CA-B131-C1E2-0596DC4A89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6894"/>
            <a:ext cx="10515600" cy="4867429"/>
          </a:xfrm>
        </p:spPr>
        <p:txBody>
          <a:bodyPr>
            <a:normAutofit fontScale="77500" lnSpcReduction="20000"/>
          </a:bodyPr>
          <a:lstStyle/>
          <a:p>
            <a:r>
              <a:rPr lang="de-DE" dirty="0"/>
              <a:t>zu erwartende chemische Beanspruchungen</a:t>
            </a:r>
          </a:p>
          <a:p>
            <a:endParaRPr lang="de-DE" dirty="0"/>
          </a:p>
          <a:p>
            <a:r>
              <a:rPr lang="de-DE" dirty="0"/>
              <a:t>Zu erwartende statische Belastungen  </a:t>
            </a:r>
          </a:p>
          <a:p>
            <a:endParaRPr lang="de-DE" dirty="0"/>
          </a:p>
          <a:p>
            <a:r>
              <a:rPr lang="de-DE" dirty="0"/>
              <a:t>Dimensionierung - AbZ. Nr. Z.74-44. … - RStO 12 - M HD 2022 - bewegliche Einzellasten</a:t>
            </a:r>
          </a:p>
          <a:p>
            <a:pPr marL="0" indent="0">
              <a:buNone/>
            </a:pPr>
            <a:endParaRPr lang="de-DE" dirty="0"/>
          </a:p>
          <a:p>
            <a:r>
              <a:rPr lang="de-DE" dirty="0"/>
              <a:t>Flächengeometrie</a:t>
            </a:r>
          </a:p>
          <a:p>
            <a:endParaRPr lang="de-DE" dirty="0"/>
          </a:p>
          <a:p>
            <a:r>
              <a:rPr lang="de-DE" dirty="0"/>
              <a:t>Entwässerung</a:t>
            </a:r>
          </a:p>
          <a:p>
            <a:endParaRPr lang="de-DE" dirty="0"/>
          </a:p>
          <a:p>
            <a:r>
              <a:rPr lang="de-DE" dirty="0"/>
              <a:t>Gefällewechsel</a:t>
            </a:r>
          </a:p>
          <a:p>
            <a:pPr marL="0" indent="0">
              <a:buNone/>
            </a:pPr>
            <a:endParaRPr lang="de-DE" dirty="0"/>
          </a:p>
          <a:p>
            <a:r>
              <a:rPr lang="de-DE" dirty="0"/>
              <a:t>Fugenplan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8F34DCFB-3D66-FB73-D97C-E0FD688460F0}"/>
              </a:ext>
            </a:extLst>
          </p:cNvPr>
          <p:cNvSpPr txBox="1"/>
          <p:nvPr/>
        </p:nvSpPr>
        <p:spPr>
          <a:xfrm>
            <a:off x="865238" y="273334"/>
            <a:ext cx="1041236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4400" b="1" dirty="0">
                <a:latin typeface="+mj-lt"/>
              </a:rPr>
              <a:t>Planung</a:t>
            </a:r>
          </a:p>
        </p:txBody>
      </p:sp>
    </p:spTree>
    <p:extLst>
      <p:ext uri="{BB962C8B-B14F-4D97-AF65-F5344CB8AC3E}">
        <p14:creationId xmlns:p14="http://schemas.microsoft.com/office/powerpoint/2010/main" val="303377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Text, Screenshot, Schrift, Zahl enthält.&#10;&#10;Automatisch generierte Beschreibung">
            <a:extLst>
              <a:ext uri="{FF2B5EF4-FFF2-40B4-BE49-F238E27FC236}">
                <a16:creationId xmlns:a16="http://schemas.microsoft.com/office/drawing/2014/main" id="{D66FEABC-8EA8-57E8-28F0-A3F3B73042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1526" y="1121667"/>
            <a:ext cx="3666251" cy="51530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Grafik 6" descr="Ein Bild, das Text, Screenshot, parallel, Zahl enthält.&#10;&#10;Automatisch generierte Beschreibung">
            <a:extLst>
              <a:ext uri="{FF2B5EF4-FFF2-40B4-BE49-F238E27FC236}">
                <a16:creationId xmlns:a16="http://schemas.microsoft.com/office/drawing/2014/main" id="{41DB03E5-57B3-932C-5352-29651FC2D2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4225" y="1121667"/>
            <a:ext cx="3666249" cy="515074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Grafik 5" descr="Ein Bild, das Text, Schrift, Screenshot, weiß enthält.&#10;&#10;Automatisch generierte Beschreibung">
            <a:extLst>
              <a:ext uri="{FF2B5EF4-FFF2-40B4-BE49-F238E27FC236}">
                <a16:creationId xmlns:a16="http://schemas.microsoft.com/office/drawing/2014/main" id="{B86C91CC-6216-E22F-8ABC-CFB0859782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3612" y="2510372"/>
            <a:ext cx="9048328" cy="237333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C82D851F-700C-F284-6E34-C4DABED01C68}"/>
              </a:ext>
            </a:extLst>
          </p:cNvPr>
          <p:cNvSpPr txBox="1"/>
          <p:nvPr/>
        </p:nvSpPr>
        <p:spPr>
          <a:xfrm>
            <a:off x="865239" y="273334"/>
            <a:ext cx="1043202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4400" b="1" dirty="0">
                <a:latin typeface="+mj-lt"/>
              </a:rPr>
              <a:t>Medienprüfung</a:t>
            </a:r>
          </a:p>
        </p:txBody>
      </p:sp>
    </p:spTree>
    <p:extLst>
      <p:ext uri="{BB962C8B-B14F-4D97-AF65-F5344CB8AC3E}">
        <p14:creationId xmlns:p14="http://schemas.microsoft.com/office/powerpoint/2010/main" val="2690815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Text, Screenshot, parallel, Rechteck enthält.&#10;&#10;Automatisch generierte Beschreibung">
            <a:extLst>
              <a:ext uri="{FF2B5EF4-FFF2-40B4-BE49-F238E27FC236}">
                <a16:creationId xmlns:a16="http://schemas.microsoft.com/office/drawing/2014/main" id="{F097A963-6C7D-5D92-2FDA-CF606D076A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301" y="1160046"/>
            <a:ext cx="3649741" cy="509849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63D9BC5C-5004-FF17-BE32-8F799E84B2B1}"/>
              </a:ext>
            </a:extLst>
          </p:cNvPr>
          <p:cNvSpPr txBox="1"/>
          <p:nvPr/>
        </p:nvSpPr>
        <p:spPr>
          <a:xfrm>
            <a:off x="865238" y="273334"/>
            <a:ext cx="1048118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4400" b="1" dirty="0">
                <a:latin typeface="+mj-lt"/>
              </a:rPr>
              <a:t>Dimensionierung</a:t>
            </a:r>
          </a:p>
        </p:txBody>
      </p:sp>
      <p:pic>
        <p:nvPicPr>
          <p:cNvPr id="4" name="Grafik 3" descr="Ein Bild, das Text, Screenshot, Schrift, Reihe enthält.&#10;&#10;Automatisch generierte Beschreibung">
            <a:extLst>
              <a:ext uri="{FF2B5EF4-FFF2-40B4-BE49-F238E27FC236}">
                <a16:creationId xmlns:a16="http://schemas.microsoft.com/office/drawing/2014/main" id="{0FE91D8C-1C9A-28EE-E7A9-AD175C16EF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4326" y="2153257"/>
            <a:ext cx="5420481" cy="229584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6" name="Gleichschenkliges Dreieck 5">
            <a:extLst>
              <a:ext uri="{FF2B5EF4-FFF2-40B4-BE49-F238E27FC236}">
                <a16:creationId xmlns:a16="http://schemas.microsoft.com/office/drawing/2014/main" id="{9CF760EB-644C-1412-684F-8EAADAA6674C}"/>
              </a:ext>
            </a:extLst>
          </p:cNvPr>
          <p:cNvSpPr/>
          <p:nvPr/>
        </p:nvSpPr>
        <p:spPr>
          <a:xfrm rot="16200000">
            <a:off x="3106261" y="1741037"/>
            <a:ext cx="2295845" cy="3120284"/>
          </a:xfrm>
          <a:prstGeom prst="triangle">
            <a:avLst>
              <a:gd name="adj" fmla="val 96413"/>
            </a:avLst>
          </a:prstGeom>
          <a:solidFill>
            <a:schemeClr val="bg1">
              <a:alpha val="74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15711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381011C7-EFAF-127E-AE82-238883CCC6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1121243"/>
            <a:ext cx="3624631" cy="513668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Grafik 5" descr="Ein Bild, das Text, Screenshot, Schrift, Zahl enthält.&#10;&#10;Automatisch generierte Beschreibung">
            <a:extLst>
              <a:ext uri="{FF2B5EF4-FFF2-40B4-BE49-F238E27FC236}">
                <a16:creationId xmlns:a16="http://schemas.microsoft.com/office/drawing/2014/main" id="{5CD1D98D-56B3-98DF-BF84-134F26599F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5607" y="1177696"/>
            <a:ext cx="4002494" cy="2759234"/>
          </a:xfrm>
          <a:prstGeom prst="rect">
            <a:avLst/>
          </a:prstGeom>
        </p:spPr>
      </p:pic>
      <p:pic>
        <p:nvPicPr>
          <p:cNvPr id="8" name="Grafik 7" descr="Ein Bild, das Text, Screenshot, Zahl, Schrift enthält.&#10;&#10;Automatisch generierte Beschreibung">
            <a:extLst>
              <a:ext uri="{FF2B5EF4-FFF2-40B4-BE49-F238E27FC236}">
                <a16:creationId xmlns:a16="http://schemas.microsoft.com/office/drawing/2014/main" id="{0634288E-97C7-DDB1-8CE0-253079B8F8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7796" y="4203309"/>
            <a:ext cx="3479145" cy="1864155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557BA244-1EE0-D42F-CC64-0956BB5778AA}"/>
              </a:ext>
            </a:extLst>
          </p:cNvPr>
          <p:cNvSpPr txBox="1"/>
          <p:nvPr/>
        </p:nvSpPr>
        <p:spPr>
          <a:xfrm>
            <a:off x="865239" y="273334"/>
            <a:ext cx="1051068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4400" b="1" dirty="0">
                <a:latin typeface="+mj-lt"/>
              </a:rPr>
              <a:t>Dimensionierung</a:t>
            </a:r>
          </a:p>
        </p:txBody>
      </p:sp>
      <p:pic>
        <p:nvPicPr>
          <p:cNvPr id="9" name="Grafik 8" descr="Ein Bild, das Text, Kreuzworträtsel, Diagramm, Zahl enthält.&#10;&#10;Automatisch generierte Beschreibung">
            <a:extLst>
              <a:ext uri="{FF2B5EF4-FFF2-40B4-BE49-F238E27FC236}">
                <a16:creationId xmlns:a16="http://schemas.microsoft.com/office/drawing/2014/main" id="{E89485D4-55C1-F65C-2C68-B9BE96D24C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2410" y="1121243"/>
            <a:ext cx="3536079" cy="513668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58A309F4-4B55-51EF-CA63-81CCAB2440C4}"/>
              </a:ext>
            </a:extLst>
          </p:cNvPr>
          <p:cNvSpPr txBox="1"/>
          <p:nvPr/>
        </p:nvSpPr>
        <p:spPr>
          <a:xfrm>
            <a:off x="7635755" y="4597469"/>
            <a:ext cx="21884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Fällt beim Beispiel</a:t>
            </a:r>
          </a:p>
          <a:p>
            <a:r>
              <a:rPr lang="de-DE" dirty="0"/>
              <a:t>dieser Zulassung raus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9A36205F-E99E-EEF5-4E60-52F713C4CBF5}"/>
              </a:ext>
            </a:extLst>
          </p:cNvPr>
          <p:cNvSpPr txBox="1"/>
          <p:nvPr/>
        </p:nvSpPr>
        <p:spPr>
          <a:xfrm>
            <a:off x="6875254" y="2098953"/>
            <a:ext cx="26304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Decke = Decke und Binder</a:t>
            </a:r>
          </a:p>
        </p:txBody>
      </p:sp>
      <p:pic>
        <p:nvPicPr>
          <p:cNvPr id="10" name="Grafik 9" descr="Ein Bild, das Text, Entwurf, Zeichnung, Reihe enthält.&#10;&#10;Automatisch generierte Beschreibung">
            <a:extLst>
              <a:ext uri="{FF2B5EF4-FFF2-40B4-BE49-F238E27FC236}">
                <a16:creationId xmlns:a16="http://schemas.microsoft.com/office/drawing/2014/main" id="{89862A2A-4C39-807E-CE55-DC268D58110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5400" y="2028209"/>
            <a:ext cx="1382944" cy="173754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8" name="Gleichschenkliges Dreieck 17">
            <a:extLst>
              <a:ext uri="{FF2B5EF4-FFF2-40B4-BE49-F238E27FC236}">
                <a16:creationId xmlns:a16="http://schemas.microsoft.com/office/drawing/2014/main" id="{1DE29F81-D895-E4E5-A915-4DBD79D701BB}"/>
              </a:ext>
            </a:extLst>
          </p:cNvPr>
          <p:cNvSpPr/>
          <p:nvPr/>
        </p:nvSpPr>
        <p:spPr>
          <a:xfrm rot="16200000">
            <a:off x="3504503" y="1934856"/>
            <a:ext cx="1737546" cy="1913944"/>
          </a:xfrm>
          <a:prstGeom prst="triangle">
            <a:avLst>
              <a:gd name="adj" fmla="val 96413"/>
            </a:avLst>
          </a:prstGeom>
          <a:solidFill>
            <a:schemeClr val="bg1">
              <a:alpha val="74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Geschweifte Klammer rechts 18">
            <a:extLst>
              <a:ext uri="{FF2B5EF4-FFF2-40B4-BE49-F238E27FC236}">
                <a16:creationId xmlns:a16="http://schemas.microsoft.com/office/drawing/2014/main" id="{482C31A8-6964-F1FD-07CB-EB2547AE76B3}"/>
              </a:ext>
            </a:extLst>
          </p:cNvPr>
          <p:cNvSpPr/>
          <p:nvPr/>
        </p:nvSpPr>
        <p:spPr>
          <a:xfrm>
            <a:off x="6718343" y="2138363"/>
            <a:ext cx="156911" cy="290512"/>
          </a:xfrm>
          <a:prstGeom prst="righ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1E368624-C39D-F04F-65C8-3B6FF53AC2D0}"/>
              </a:ext>
            </a:extLst>
          </p:cNvPr>
          <p:cNvSpPr txBox="1"/>
          <p:nvPr/>
        </p:nvSpPr>
        <p:spPr>
          <a:xfrm>
            <a:off x="10058400" y="1800702"/>
            <a:ext cx="21336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500" dirty="0"/>
              <a:t>Einbaudicke gemäß AbZ.</a:t>
            </a:r>
          </a:p>
        </p:txBody>
      </p:sp>
      <p:cxnSp>
        <p:nvCxnSpPr>
          <p:cNvPr id="12" name="Gerader Verbinder 11">
            <a:extLst>
              <a:ext uri="{FF2B5EF4-FFF2-40B4-BE49-F238E27FC236}">
                <a16:creationId xmlns:a16="http://schemas.microsoft.com/office/drawing/2014/main" id="{4978C849-E640-49E9-1416-C448063FAF36}"/>
              </a:ext>
            </a:extLst>
          </p:cNvPr>
          <p:cNvCxnSpPr>
            <a:cxnSpLocks/>
          </p:cNvCxnSpPr>
          <p:nvPr/>
        </p:nvCxnSpPr>
        <p:spPr>
          <a:xfrm flipV="1">
            <a:off x="7373887" y="2098953"/>
            <a:ext cx="4708576" cy="1905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feld 13">
            <a:extLst>
              <a:ext uri="{FF2B5EF4-FFF2-40B4-BE49-F238E27FC236}">
                <a16:creationId xmlns:a16="http://schemas.microsoft.com/office/drawing/2014/main" id="{B8AFAECD-63BF-9633-67CA-F0D0D7146732}"/>
              </a:ext>
            </a:extLst>
          </p:cNvPr>
          <p:cNvSpPr txBox="1"/>
          <p:nvPr/>
        </p:nvSpPr>
        <p:spPr>
          <a:xfrm>
            <a:off x="10058400" y="2131354"/>
            <a:ext cx="21336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500" dirty="0"/>
              <a:t>Einbaudicke gemäß RStO bzw. MHD </a:t>
            </a:r>
          </a:p>
        </p:txBody>
      </p:sp>
    </p:spTree>
    <p:extLst>
      <p:ext uri="{BB962C8B-B14F-4D97-AF65-F5344CB8AC3E}">
        <p14:creationId xmlns:p14="http://schemas.microsoft.com/office/powerpoint/2010/main" val="3454637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3" grpId="1"/>
      <p:bldP spid="18" grpId="0" animBg="1"/>
      <p:bldP spid="18" grpId="1" animBg="1"/>
      <p:bldP spid="19" grpId="0" animBg="1"/>
      <p:bldP spid="19" grpId="1" animBg="1"/>
      <p:bldP spid="7" grpId="0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24D8C6DC-D2C4-2910-11B1-2C956B1307B5}"/>
              </a:ext>
            </a:extLst>
          </p:cNvPr>
          <p:cNvSpPr txBox="1"/>
          <p:nvPr/>
        </p:nvSpPr>
        <p:spPr>
          <a:xfrm>
            <a:off x="1703512" y="3789040"/>
            <a:ext cx="8784976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600" dirty="0">
                <a:latin typeface="Arial" panose="020B0604020202020204" pitchFamily="34" charset="0"/>
                <a:cs typeface="Arial" panose="020B0604020202020204" pitchFamily="34" charset="0"/>
              </a:rPr>
              <a:t>Erfahrungswerte für die Druckfestigkeit der Halbstarren Deckschicht liegen in der Regel zwischen 8 und 12 N/mm² (bei 20°C).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88C56553-8AEB-1F8B-A675-A4BC07B255B7}"/>
              </a:ext>
            </a:extLst>
          </p:cNvPr>
          <p:cNvSpPr txBox="1"/>
          <p:nvPr/>
        </p:nvSpPr>
        <p:spPr>
          <a:xfrm>
            <a:off x="1631504" y="1838812"/>
            <a:ext cx="892899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2800" dirty="0">
                <a:latin typeface="Arial" panose="020B0604020202020204" pitchFamily="34" charset="0"/>
                <a:cs typeface="Arial" panose="020B0604020202020204" pitchFamily="34" charset="0"/>
              </a:rPr>
              <a:t>Punkt- oder Linienlasten müssen bei der Planung gesondert ermittelt und betrachtet werden.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F5E2A749-5A30-B9EC-FCFD-C3A1EC8C2C9A}"/>
              </a:ext>
            </a:extLst>
          </p:cNvPr>
          <p:cNvSpPr txBox="1"/>
          <p:nvPr/>
        </p:nvSpPr>
        <p:spPr>
          <a:xfrm>
            <a:off x="865238" y="273334"/>
            <a:ext cx="1042219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4400" b="1" dirty="0">
                <a:latin typeface="+mj-lt"/>
              </a:rPr>
              <a:t>Dimensionierung</a:t>
            </a:r>
          </a:p>
        </p:txBody>
      </p:sp>
    </p:spTree>
    <p:extLst>
      <p:ext uri="{BB962C8B-B14F-4D97-AF65-F5344CB8AC3E}">
        <p14:creationId xmlns:p14="http://schemas.microsoft.com/office/powerpoint/2010/main" val="17707630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 descr="Ein Bild, das Text, Screenshot, Dokument, Schrift enthält.&#10;&#10;Automatisch generierte Beschreibung">
            <a:extLst>
              <a:ext uri="{FF2B5EF4-FFF2-40B4-BE49-F238E27FC236}">
                <a16:creationId xmlns:a16="http://schemas.microsoft.com/office/drawing/2014/main" id="{38E2401B-C535-C608-2D48-C131D9630B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385" y="1106125"/>
            <a:ext cx="3681725" cy="518504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Grafik 4" descr="Ein Bild, das Text, Screenshot, parallel, Zahl enthält.&#10;&#10;Automatisch generierte Beschreibung">
            <a:extLst>
              <a:ext uri="{FF2B5EF4-FFF2-40B4-BE49-F238E27FC236}">
                <a16:creationId xmlns:a16="http://schemas.microsoft.com/office/drawing/2014/main" id="{0F24A533-C5AA-C531-8C96-B95E629C0D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7492" y="1106125"/>
            <a:ext cx="3689904" cy="518504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8F7EFA43-CAD2-5E3C-8C28-452455DB8C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8211" y="2087343"/>
            <a:ext cx="7535576" cy="508681"/>
          </a:xfrm>
          <a:prstGeom prst="rect">
            <a:avLst/>
          </a:prstGeom>
        </p:spPr>
      </p:pic>
      <p:pic>
        <p:nvPicPr>
          <p:cNvPr id="8" name="Grafik 7" descr="Ein Bild, das Text, Zahl, Schrift, parallel enthält.&#10;&#10;Automatisch generierte Beschreibung">
            <a:extLst>
              <a:ext uri="{FF2B5EF4-FFF2-40B4-BE49-F238E27FC236}">
                <a16:creationId xmlns:a16="http://schemas.microsoft.com/office/drawing/2014/main" id="{A6B96E43-818E-1F41-C7EC-14B2A1FCC2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986" y="3021872"/>
            <a:ext cx="5498028" cy="2730003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BC3ECAFC-3738-CFDC-107E-75E941F31037}"/>
              </a:ext>
            </a:extLst>
          </p:cNvPr>
          <p:cNvSpPr txBox="1"/>
          <p:nvPr/>
        </p:nvSpPr>
        <p:spPr>
          <a:xfrm>
            <a:off x="865238" y="273334"/>
            <a:ext cx="1048118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4400" b="1" dirty="0">
                <a:latin typeface="+mj-lt"/>
              </a:rPr>
              <a:t>Dimensionierung</a:t>
            </a:r>
          </a:p>
        </p:txBody>
      </p:sp>
    </p:spTree>
    <p:extLst>
      <p:ext uri="{BB962C8B-B14F-4D97-AF65-F5344CB8AC3E}">
        <p14:creationId xmlns:p14="http://schemas.microsoft.com/office/powerpoint/2010/main" val="3458246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tertitel 2">
            <a:extLst>
              <a:ext uri="{FF2B5EF4-FFF2-40B4-BE49-F238E27FC236}">
                <a16:creationId xmlns:a16="http://schemas.microsoft.com/office/drawing/2014/main" id="{8C132CC5-6692-469E-3FAB-73D7C646A247}"/>
              </a:ext>
            </a:extLst>
          </p:cNvPr>
          <p:cNvSpPr txBox="1">
            <a:spLocks/>
          </p:cNvSpPr>
          <p:nvPr/>
        </p:nvSpPr>
        <p:spPr>
          <a:xfrm>
            <a:off x="569711" y="1757072"/>
            <a:ext cx="11362544" cy="408578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000" b="0" i="1" u="none" strike="noStrike" baseline="0" dirty="0">
                <a:latin typeface="Arial" panose="020B0604020202020204" pitchFamily="34" charset="0"/>
              </a:rPr>
              <a:t>AbZ. Punkt</a:t>
            </a:r>
            <a:r>
              <a:rPr lang="de-DE" sz="2000" i="1" dirty="0">
                <a:latin typeface="Arial" panose="020B0604020202020204" pitchFamily="34" charset="0"/>
              </a:rPr>
              <a:t> 3.2.2.1 </a:t>
            </a:r>
            <a:r>
              <a:rPr lang="de-DE" sz="2000" b="0" i="1" u="none" strike="noStrike" baseline="0" dirty="0">
                <a:latin typeface="Arial" panose="020B0604020202020204" pitchFamily="34" charset="0"/>
              </a:rPr>
              <a:t>(5) </a:t>
            </a:r>
          </a:p>
          <a:p>
            <a:r>
              <a:rPr lang="de-DE" sz="2000" b="0" i="0" u="none" strike="noStrike" baseline="0" dirty="0">
                <a:latin typeface="Arial" panose="020B0604020202020204" pitchFamily="34" charset="0"/>
              </a:rPr>
              <a:t>Zur Gewährleistung der Ebenflächigkeit ist vorzugsweise mit </a:t>
            </a:r>
            <a:r>
              <a:rPr lang="de-DE" sz="2000" b="0" i="0" u="none" strike="noStrike" baseline="0" dirty="0" err="1">
                <a:latin typeface="Arial" panose="020B0604020202020204" pitchFamily="34" charset="0"/>
              </a:rPr>
              <a:t>Straßenfertigern</a:t>
            </a:r>
            <a:r>
              <a:rPr lang="de-DE" sz="2000" b="0" i="0" u="none" strike="noStrike" baseline="0" dirty="0">
                <a:latin typeface="Arial" panose="020B0604020202020204" pitchFamily="34" charset="0"/>
              </a:rPr>
              <a:t> einzubauen. Teil- bzw. Kleinflächen dürfen auch von Hand eingebracht werden.</a:t>
            </a:r>
            <a:endParaRPr 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2000" i="1" dirty="0">
                <a:latin typeface="Arial" panose="020B0604020202020204" pitchFamily="34" charset="0"/>
                <a:cs typeface="Arial" panose="020B0604020202020204" pitchFamily="34" charset="0"/>
              </a:rPr>
              <a:t>Merkblatt für Halbstarre Deckschichten, Punkt 4</a:t>
            </a:r>
          </a:p>
          <a:p>
            <a:r>
              <a:rPr lang="de-DE" sz="2000" i="1" dirty="0">
                <a:latin typeface="Arial" panose="020B0604020202020204" pitchFamily="34" charset="0"/>
                <a:cs typeface="Arial" panose="020B0604020202020204" pitchFamily="34" charset="0"/>
              </a:rPr>
              <a:t>„Die Flächen sollten in jedem Fall so geplant werden, dass ein maschineller Einbau des Asphalttragerüstes mittels Straßenfertiger möglich ist.“</a:t>
            </a:r>
          </a:p>
          <a:p>
            <a:endParaRPr lang="de-DE" sz="2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 nimmt darauf Einfluss?</a:t>
            </a:r>
          </a:p>
        </p:txBody>
      </p:sp>
      <p:pic>
        <p:nvPicPr>
          <p:cNvPr id="4" name="Grafik 3" descr="Ein Bild, das draußen, Straße, Weg, Bürgersteig enthält.&#10;&#10;Automatisch generierte Beschreibung">
            <a:extLst>
              <a:ext uri="{FF2B5EF4-FFF2-40B4-BE49-F238E27FC236}">
                <a16:creationId xmlns:a16="http://schemas.microsoft.com/office/drawing/2014/main" id="{558DBF1F-BC77-C61A-B6C9-B51FF80174F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6369" y="1118721"/>
            <a:ext cx="6897187" cy="5172890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40753F02-256B-CE87-B641-06FB7E0D5A6A}"/>
              </a:ext>
            </a:extLst>
          </p:cNvPr>
          <p:cNvSpPr txBox="1"/>
          <p:nvPr/>
        </p:nvSpPr>
        <p:spPr>
          <a:xfrm>
            <a:off x="1137376" y="273903"/>
            <a:ext cx="1021888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4400" b="1" dirty="0">
                <a:latin typeface="+mj-lt"/>
              </a:rPr>
              <a:t>Zitate Regelwerke</a:t>
            </a:r>
          </a:p>
        </p:txBody>
      </p:sp>
    </p:spTree>
    <p:extLst>
      <p:ext uri="{BB962C8B-B14F-4D97-AF65-F5344CB8AC3E}">
        <p14:creationId xmlns:p14="http://schemas.microsoft.com/office/powerpoint/2010/main" val="3262423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CC8846FF-C719-407C-A4B3-C22FA25391F1}"/>
              </a:ext>
            </a:extLst>
          </p:cNvPr>
          <p:cNvSpPr txBox="1"/>
          <p:nvPr/>
        </p:nvSpPr>
        <p:spPr>
          <a:xfrm>
            <a:off x="2272942" y="4653137"/>
            <a:ext cx="6991411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de-DE" sz="1700" dirty="0">
                <a:latin typeface="Arial" pitchFamily="34" charset="0"/>
                <a:cs typeface="Arial" pitchFamily="34" charset="0"/>
              </a:rPr>
              <a:t>maschineller Einbau mit Fertiger</a:t>
            </a:r>
          </a:p>
          <a:p>
            <a:pPr marL="285750" indent="-285750">
              <a:buFontTx/>
              <a:buChar char="-"/>
            </a:pPr>
            <a:r>
              <a:rPr lang="de-DE" sz="1700" dirty="0">
                <a:latin typeface="Arial" pitchFamily="34" charset="0"/>
                <a:cs typeface="Arial" pitchFamily="34" charset="0"/>
              </a:rPr>
              <a:t>Handeinbau ist auf ein Mindestmaß zu reduzieren</a:t>
            </a:r>
          </a:p>
          <a:p>
            <a:pPr marL="285750" indent="-285750">
              <a:buFontTx/>
              <a:buChar char="-"/>
            </a:pPr>
            <a:r>
              <a:rPr lang="de-DE" sz="1700" dirty="0">
                <a:latin typeface="Arial" pitchFamily="34" charset="0"/>
                <a:cs typeface="Arial" pitchFamily="34" charset="0"/>
              </a:rPr>
              <a:t>Vermeidung von zu häufig neuem Ansetzen des Fertigers</a:t>
            </a:r>
          </a:p>
          <a:p>
            <a:pPr marL="285750" indent="-285750">
              <a:buFontTx/>
              <a:buChar char="-"/>
            </a:pPr>
            <a:r>
              <a:rPr lang="de-DE" sz="1700" dirty="0">
                <a:latin typeface="Arial" pitchFamily="34" charset="0"/>
                <a:cs typeface="Arial" pitchFamily="34" charset="0"/>
              </a:rPr>
              <a:t>Erzielung der nötigen Homogenität im Querschnitt des ATG</a:t>
            </a:r>
          </a:p>
          <a:p>
            <a:pPr marL="285750" indent="-285750">
              <a:buFontTx/>
              <a:buChar char="-"/>
            </a:pPr>
            <a:r>
              <a:rPr lang="de-DE" sz="1700" dirty="0">
                <a:latin typeface="Arial" pitchFamily="34" charset="0"/>
                <a:cs typeface="Arial" pitchFamily="34" charset="0"/>
              </a:rPr>
              <a:t>überflüssige Versprünge erzeugen zusätzliche Nähte und Fugen </a:t>
            </a:r>
          </a:p>
          <a:p>
            <a:endParaRPr lang="de-DE" sz="17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B26EE87A-F0DB-5A6B-29CF-712E6ADDAD31}"/>
              </a:ext>
            </a:extLst>
          </p:cNvPr>
          <p:cNvSpPr txBox="1"/>
          <p:nvPr/>
        </p:nvSpPr>
        <p:spPr>
          <a:xfrm>
            <a:off x="1373290" y="1914193"/>
            <a:ext cx="1944216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700" dirty="0">
                <a:solidFill>
                  <a:schemeClr val="tx2"/>
                </a:solidFill>
              </a:rPr>
              <a:t>Ursprünglich war vorgesehen die in orange gekennzeichnete Fläche mit einer HD zu versehen.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6BD84F79-6374-FEA1-97DF-4C02E902C3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9697" y="1284257"/>
            <a:ext cx="5179829" cy="292186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3E010702-A927-A97E-1A93-8419610DA5B9}"/>
              </a:ext>
            </a:extLst>
          </p:cNvPr>
          <p:cNvSpPr txBox="1"/>
          <p:nvPr/>
        </p:nvSpPr>
        <p:spPr>
          <a:xfrm>
            <a:off x="8539526" y="1994338"/>
            <a:ext cx="2020971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700" dirty="0">
                <a:solidFill>
                  <a:schemeClr val="tx2"/>
                </a:solidFill>
              </a:rPr>
              <a:t>Letztlich wurde die Flächengeometrie auf den schwarz umrandeten Bereich geändert.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95444ED4-5DE7-5CDF-FBA8-F23D74EA03B4}"/>
              </a:ext>
            </a:extLst>
          </p:cNvPr>
          <p:cNvSpPr txBox="1"/>
          <p:nvPr/>
        </p:nvSpPr>
        <p:spPr>
          <a:xfrm>
            <a:off x="1137375" y="273903"/>
            <a:ext cx="1024837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4400" b="1" dirty="0">
                <a:latin typeface="+mj-lt"/>
              </a:rPr>
              <a:t>Flächengeometrie</a:t>
            </a:r>
          </a:p>
        </p:txBody>
      </p:sp>
    </p:spTree>
    <p:extLst>
      <p:ext uri="{BB962C8B-B14F-4D97-AF65-F5344CB8AC3E}">
        <p14:creationId xmlns:p14="http://schemas.microsoft.com/office/powerpoint/2010/main" val="3274800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FEE92D9B-7C13-4CD7-B852-2B36F3E870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3083" y="1601401"/>
            <a:ext cx="4165837" cy="2596973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0EA203BC-6461-485E-9E80-18F980D97394}"/>
              </a:ext>
            </a:extLst>
          </p:cNvPr>
          <p:cNvSpPr txBox="1"/>
          <p:nvPr/>
        </p:nvSpPr>
        <p:spPr>
          <a:xfrm>
            <a:off x="2795832" y="4437113"/>
            <a:ext cx="616034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dirty="0">
                <a:latin typeface="+mj-lt"/>
              </a:rPr>
              <a:t>Maschineller Einbau mittels Fertiger!</a:t>
            </a:r>
          </a:p>
          <a:p>
            <a:pPr algn="ctr"/>
            <a:r>
              <a:rPr lang="de-DE" sz="2000" dirty="0">
                <a:latin typeface="+mj-lt"/>
              </a:rPr>
              <a:t>Handeinbau ist auf ein Mindestmaß zu reduzieren!</a:t>
            </a:r>
          </a:p>
          <a:p>
            <a:pPr algn="ctr"/>
            <a:r>
              <a:rPr lang="de-DE" sz="2000" dirty="0">
                <a:latin typeface="+mj-lt"/>
              </a:rPr>
              <a:t>Deshalb sollte eine Trichterausbildung vermieden werden!</a:t>
            </a:r>
          </a:p>
          <a:p>
            <a:pPr algn="ctr"/>
            <a:r>
              <a:rPr lang="de-DE" sz="2000" dirty="0">
                <a:latin typeface="+mj-lt"/>
              </a:rPr>
              <a:t>Grundsätzlich immer eine Linienentwässerung planen!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13DE367F-9038-44D5-9CBF-A7F32E7E35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3083" y="1601401"/>
            <a:ext cx="4155156" cy="2596972"/>
          </a:xfrm>
          <a:prstGeom prst="rect">
            <a:avLst/>
          </a:prstGeom>
        </p:spPr>
      </p:pic>
      <p:cxnSp>
        <p:nvCxnSpPr>
          <p:cNvPr id="8" name="Gerade Verbindung mit Pfeil 7">
            <a:extLst>
              <a:ext uri="{FF2B5EF4-FFF2-40B4-BE49-F238E27FC236}">
                <a16:creationId xmlns:a16="http://schemas.microsoft.com/office/drawing/2014/main" id="{38A28C57-7848-AC40-719E-6127B8865E52}"/>
              </a:ext>
            </a:extLst>
          </p:cNvPr>
          <p:cNvCxnSpPr>
            <a:cxnSpLocks/>
          </p:cNvCxnSpPr>
          <p:nvPr/>
        </p:nvCxnSpPr>
        <p:spPr>
          <a:xfrm>
            <a:off x="5196516" y="3544530"/>
            <a:ext cx="587316" cy="0"/>
          </a:xfrm>
          <a:prstGeom prst="straightConnector1">
            <a:avLst/>
          </a:prstGeom>
          <a:ln w="254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feld 8">
            <a:extLst>
              <a:ext uri="{FF2B5EF4-FFF2-40B4-BE49-F238E27FC236}">
                <a16:creationId xmlns:a16="http://schemas.microsoft.com/office/drawing/2014/main" id="{A05A1D06-1E33-4ED0-477C-B2EB0B22E0C9}"/>
              </a:ext>
            </a:extLst>
          </p:cNvPr>
          <p:cNvSpPr txBox="1"/>
          <p:nvPr/>
        </p:nvSpPr>
        <p:spPr>
          <a:xfrm>
            <a:off x="865239" y="273334"/>
            <a:ext cx="1052051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4400" b="1" dirty="0">
                <a:latin typeface="+mj-lt"/>
              </a:rPr>
              <a:t>Entwässerung</a:t>
            </a:r>
          </a:p>
        </p:txBody>
      </p:sp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id="{74B5B0B4-332E-17B6-2BCA-E945FC1E5542}"/>
              </a:ext>
            </a:extLst>
          </p:cNvPr>
          <p:cNvCxnSpPr>
            <a:cxnSpLocks/>
          </p:cNvCxnSpPr>
          <p:nvPr/>
        </p:nvCxnSpPr>
        <p:spPr>
          <a:xfrm>
            <a:off x="5171935" y="2241756"/>
            <a:ext cx="587316" cy="0"/>
          </a:xfrm>
          <a:prstGeom prst="straightConnector1">
            <a:avLst/>
          </a:prstGeom>
          <a:ln w="254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1182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0F10C5BC-40A3-4F1F-BF45-A92C301FBD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4831" y="1238744"/>
            <a:ext cx="5182960" cy="485725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AFD5BE4B-EAF5-4568-B2F2-4582AD1A2D00}"/>
              </a:ext>
            </a:extLst>
          </p:cNvPr>
          <p:cNvSpPr txBox="1"/>
          <p:nvPr/>
        </p:nvSpPr>
        <p:spPr>
          <a:xfrm>
            <a:off x="2702625" y="2141859"/>
            <a:ext cx="184731" cy="3924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sz="1950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15C82358-5618-46FF-880C-2518276F914A}"/>
              </a:ext>
            </a:extLst>
          </p:cNvPr>
          <p:cNvSpPr txBox="1"/>
          <p:nvPr/>
        </p:nvSpPr>
        <p:spPr>
          <a:xfrm>
            <a:off x="7425967" y="2450264"/>
            <a:ext cx="350108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latin typeface="+mj-lt"/>
              </a:rPr>
              <a:t>Zu viele Gefällewechsel bringen Spannungen in die HD und erfordern die Herstellung zusätzlicher Fugen.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8236CDF6-FB76-D29F-0AC9-B4F6CB6D1BDA}"/>
              </a:ext>
            </a:extLst>
          </p:cNvPr>
          <p:cNvSpPr txBox="1"/>
          <p:nvPr/>
        </p:nvSpPr>
        <p:spPr>
          <a:xfrm>
            <a:off x="865239" y="273334"/>
            <a:ext cx="1046152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4400" b="1" dirty="0">
                <a:latin typeface="+mj-lt"/>
              </a:rPr>
              <a:t>Gefällewechsel</a:t>
            </a:r>
          </a:p>
        </p:txBody>
      </p:sp>
    </p:spTree>
    <p:extLst>
      <p:ext uri="{BB962C8B-B14F-4D97-AF65-F5344CB8AC3E}">
        <p14:creationId xmlns:p14="http://schemas.microsoft.com/office/powerpoint/2010/main" val="28570662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 descr="Ein Bild, das Text, Screenshot, Brief, Schrift enthält.&#10;&#10;Automatisch generierte Beschreibung">
            <a:extLst>
              <a:ext uri="{FF2B5EF4-FFF2-40B4-BE49-F238E27FC236}">
                <a16:creationId xmlns:a16="http://schemas.microsoft.com/office/drawing/2014/main" id="{B4127987-4737-6257-91E9-B836584DFC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0840" y="1097699"/>
            <a:ext cx="3676380" cy="519352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Grafik 6" descr="Ein Bild, das Text, Screenshot, Diagramm, parallel enthält.&#10;&#10;Automatisch generierte Beschreibung">
            <a:extLst>
              <a:ext uri="{FF2B5EF4-FFF2-40B4-BE49-F238E27FC236}">
                <a16:creationId xmlns:a16="http://schemas.microsoft.com/office/drawing/2014/main" id="{97837B78-4EA9-4252-A57A-EE6F1A98C9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030" y="1885950"/>
            <a:ext cx="3143874" cy="440527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BE28A2F7-7563-59CD-FFE3-8C5B0A3FDF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659" y="1326356"/>
            <a:ext cx="7538591" cy="480082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48B1FF60-86B1-DE45-C4E0-E4CBDA6954B9}"/>
              </a:ext>
            </a:extLst>
          </p:cNvPr>
          <p:cNvSpPr txBox="1"/>
          <p:nvPr/>
        </p:nvSpPr>
        <p:spPr>
          <a:xfrm>
            <a:off x="938659" y="253670"/>
            <a:ext cx="1037827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4400" b="1" dirty="0">
                <a:latin typeface="+mj-lt"/>
              </a:rPr>
              <a:t>Fugen</a:t>
            </a:r>
          </a:p>
        </p:txBody>
      </p:sp>
    </p:spTree>
    <p:extLst>
      <p:ext uri="{BB962C8B-B14F-4D97-AF65-F5344CB8AC3E}">
        <p14:creationId xmlns:p14="http://schemas.microsoft.com/office/powerpoint/2010/main" val="3361816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>
            <a:extLst>
              <a:ext uri="{FF2B5EF4-FFF2-40B4-BE49-F238E27FC236}">
                <a16:creationId xmlns:a16="http://schemas.microsoft.com/office/drawing/2014/main" id="{961F1CDB-3C67-8350-50A2-AF76C9D0D352}"/>
              </a:ext>
            </a:extLst>
          </p:cNvPr>
          <p:cNvSpPr txBox="1"/>
          <p:nvPr/>
        </p:nvSpPr>
        <p:spPr>
          <a:xfrm>
            <a:off x="953730" y="1335424"/>
            <a:ext cx="104320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de-DE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Die Halbstarre Dichtschicht muss gemäß den Vorgaben der AbZ. Anlage 13 </a:t>
            </a:r>
            <a:r>
              <a:rPr lang="de-DE" dirty="0">
                <a:latin typeface="Times New Roman" panose="02020603050405020304" pitchFamily="18" charset="0"/>
                <a:ea typeface="Times New Roman" panose="02020603050405020304" pitchFamily="18" charset="0"/>
              </a:rPr>
              <a:t>von allen Anschlussbereichen entkoppelt werden.</a:t>
            </a:r>
            <a:r>
              <a:rPr lang="de-DE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19854246-EC9F-9DFD-2A4F-79DA526E7FD9}"/>
              </a:ext>
            </a:extLst>
          </p:cNvPr>
          <p:cNvSpPr/>
          <p:nvPr/>
        </p:nvSpPr>
        <p:spPr>
          <a:xfrm>
            <a:off x="1681316" y="2536723"/>
            <a:ext cx="7629832" cy="3539612"/>
          </a:xfrm>
          <a:prstGeom prst="rect">
            <a:avLst/>
          </a:prstGeom>
          <a:pattFill prst="lgConfetti">
            <a:fgClr>
              <a:schemeClr val="accent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ED895B0C-7837-2E54-1C0E-70F0539857B4}"/>
              </a:ext>
            </a:extLst>
          </p:cNvPr>
          <p:cNvSpPr/>
          <p:nvPr/>
        </p:nvSpPr>
        <p:spPr>
          <a:xfrm>
            <a:off x="7285703" y="3736258"/>
            <a:ext cx="757084" cy="46211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4AC896E8-5B50-CC75-4AE3-BA109A5EF574}"/>
              </a:ext>
            </a:extLst>
          </p:cNvPr>
          <p:cNvSpPr/>
          <p:nvPr/>
        </p:nvSpPr>
        <p:spPr>
          <a:xfrm>
            <a:off x="1681316" y="2536723"/>
            <a:ext cx="7629832" cy="3539612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44498DD8-85C9-E444-354B-26AF351E168F}"/>
              </a:ext>
            </a:extLst>
          </p:cNvPr>
          <p:cNvSpPr/>
          <p:nvPr/>
        </p:nvSpPr>
        <p:spPr>
          <a:xfrm>
            <a:off x="7285703" y="3736258"/>
            <a:ext cx="757084" cy="462116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F0BDA213-1252-2ABB-CB7B-1C80B72F900D}"/>
              </a:ext>
            </a:extLst>
          </p:cNvPr>
          <p:cNvSpPr txBox="1"/>
          <p:nvPr/>
        </p:nvSpPr>
        <p:spPr>
          <a:xfrm>
            <a:off x="865238" y="273334"/>
            <a:ext cx="1043202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4400" b="1" dirty="0">
                <a:latin typeface="+mj-lt"/>
              </a:rPr>
              <a:t>Entkopplungsfuge gemäß den Vorgaben AbZ.</a:t>
            </a:r>
          </a:p>
        </p:txBody>
      </p:sp>
    </p:spTree>
    <p:extLst>
      <p:ext uri="{BB962C8B-B14F-4D97-AF65-F5344CB8AC3E}">
        <p14:creationId xmlns:p14="http://schemas.microsoft.com/office/powerpoint/2010/main" val="3530936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ABCA56-C80C-1F32-2F1C-A7853FC53D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652A26E7-B83C-4030-DE7C-9028FEDF8B95}"/>
              </a:ext>
            </a:extLst>
          </p:cNvPr>
          <p:cNvSpPr txBox="1"/>
          <p:nvPr/>
        </p:nvSpPr>
        <p:spPr>
          <a:xfrm>
            <a:off x="865238" y="273334"/>
            <a:ext cx="1049101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4400" b="1" dirty="0">
                <a:latin typeface="+mj-lt"/>
              </a:rPr>
              <a:t>Geometrisch bedingte Fugen</a:t>
            </a:r>
          </a:p>
        </p:txBody>
      </p:sp>
      <p:pic>
        <p:nvPicPr>
          <p:cNvPr id="6" name="Grafik 5" descr="Ein Bild, das Entwurf, Diagramm, Design enthält.&#10;&#10;Automatisch generierte Beschreibung">
            <a:extLst>
              <a:ext uri="{FF2B5EF4-FFF2-40B4-BE49-F238E27FC236}">
                <a16:creationId xmlns:a16="http://schemas.microsoft.com/office/drawing/2014/main" id="{C718D8C7-98E4-4E03-4A5A-7A6A3077DEB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35" b="5929"/>
          <a:stretch/>
        </p:blipFill>
        <p:spPr>
          <a:xfrm>
            <a:off x="602598" y="1566488"/>
            <a:ext cx="7813397" cy="4251966"/>
          </a:xfrm>
          <a:prstGeom prst="rect">
            <a:avLst/>
          </a:prstGeom>
          <a:solidFill>
            <a:schemeClr val="bg1">
              <a:alpha val="0"/>
            </a:schemeClr>
          </a:solidFill>
        </p:spPr>
      </p:pic>
      <p:pic>
        <p:nvPicPr>
          <p:cNvPr id="10" name="Grafik 9" descr="Ein Bild, das Reihe, Rechteck, Diagramm, Entwurf enthält.&#10;&#10;Automatisch generierte Beschreibung">
            <a:extLst>
              <a:ext uri="{FF2B5EF4-FFF2-40B4-BE49-F238E27FC236}">
                <a16:creationId xmlns:a16="http://schemas.microsoft.com/office/drawing/2014/main" id="{E7A6F69D-E004-ABDA-2214-B1CC8A3FCE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8698" y="1566488"/>
            <a:ext cx="3130658" cy="4243780"/>
          </a:xfrm>
          <a:prstGeom prst="rect">
            <a:avLst/>
          </a:prstGeom>
        </p:spPr>
      </p:pic>
      <p:pic>
        <p:nvPicPr>
          <p:cNvPr id="12" name="Grafik 11" descr="Ein Bild, das Diagramm, Reihe, Entwurf, Design enthält.&#10;&#10;Automatisch generierte Beschreibung">
            <a:extLst>
              <a:ext uri="{FF2B5EF4-FFF2-40B4-BE49-F238E27FC236}">
                <a16:creationId xmlns:a16="http://schemas.microsoft.com/office/drawing/2014/main" id="{BA312EDA-76A6-8FBC-A548-8A446FE382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2537" y="1566487"/>
            <a:ext cx="3130658" cy="4224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817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6B688186-71C6-4E10-B624-591641CCE9C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2691"/>
          <a:stretch/>
        </p:blipFill>
        <p:spPr>
          <a:xfrm>
            <a:off x="1465006" y="1115718"/>
            <a:ext cx="3559278" cy="5137598"/>
          </a:xfrm>
          <a:prstGeom prst="rect">
            <a:avLst/>
          </a:prstGeom>
          <a:ln>
            <a:solidFill>
              <a:schemeClr val="tx2"/>
            </a:solidFill>
          </a:ln>
        </p:spPr>
      </p:pic>
      <p:cxnSp>
        <p:nvCxnSpPr>
          <p:cNvPr id="4" name="Gerader Verbinder 3">
            <a:extLst>
              <a:ext uri="{FF2B5EF4-FFF2-40B4-BE49-F238E27FC236}">
                <a16:creationId xmlns:a16="http://schemas.microsoft.com/office/drawing/2014/main" id="{E4BE46B9-5064-4DAE-8418-67F82BD735B6}"/>
              </a:ext>
            </a:extLst>
          </p:cNvPr>
          <p:cNvCxnSpPr>
            <a:cxnSpLocks/>
          </p:cNvCxnSpPr>
          <p:nvPr/>
        </p:nvCxnSpPr>
        <p:spPr>
          <a:xfrm flipH="1">
            <a:off x="2333580" y="1808559"/>
            <a:ext cx="5662" cy="370943"/>
          </a:xfrm>
          <a:prstGeom prst="line">
            <a:avLst/>
          </a:prstGeom>
          <a:ln w="2540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8E34AC1D-D93F-4FDC-9B2F-95E4814BD27A}"/>
              </a:ext>
            </a:extLst>
          </p:cNvPr>
          <p:cNvCxnSpPr>
            <a:cxnSpLocks/>
          </p:cNvCxnSpPr>
          <p:nvPr/>
        </p:nvCxnSpPr>
        <p:spPr>
          <a:xfrm>
            <a:off x="2339242" y="3517989"/>
            <a:ext cx="0" cy="1091439"/>
          </a:xfrm>
          <a:prstGeom prst="line">
            <a:avLst/>
          </a:prstGeom>
          <a:ln w="2540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9" name="Gerader Verbinder 8">
            <a:extLst>
              <a:ext uri="{FF2B5EF4-FFF2-40B4-BE49-F238E27FC236}">
                <a16:creationId xmlns:a16="http://schemas.microsoft.com/office/drawing/2014/main" id="{7C9277DB-377B-4ED1-A866-A30D896B1F79}"/>
              </a:ext>
            </a:extLst>
          </p:cNvPr>
          <p:cNvCxnSpPr>
            <a:cxnSpLocks/>
          </p:cNvCxnSpPr>
          <p:nvPr/>
        </p:nvCxnSpPr>
        <p:spPr>
          <a:xfrm>
            <a:off x="2338286" y="4971703"/>
            <a:ext cx="0" cy="827059"/>
          </a:xfrm>
          <a:prstGeom prst="line">
            <a:avLst/>
          </a:prstGeom>
          <a:ln w="2540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CFBE9EE7-F203-423A-9A6A-C8C2E0363189}"/>
              </a:ext>
            </a:extLst>
          </p:cNvPr>
          <p:cNvCxnSpPr>
            <a:cxnSpLocks/>
          </p:cNvCxnSpPr>
          <p:nvPr/>
        </p:nvCxnSpPr>
        <p:spPr>
          <a:xfrm>
            <a:off x="2333581" y="3866435"/>
            <a:ext cx="1001792" cy="0"/>
          </a:xfrm>
          <a:prstGeom prst="line">
            <a:avLst/>
          </a:prstGeom>
          <a:ln w="2540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9" name="Gerader Verbinder 18">
            <a:extLst>
              <a:ext uri="{FF2B5EF4-FFF2-40B4-BE49-F238E27FC236}">
                <a16:creationId xmlns:a16="http://schemas.microsoft.com/office/drawing/2014/main" id="{ADA3F8E5-22BF-47D6-A367-DB806E80F6B3}"/>
              </a:ext>
            </a:extLst>
          </p:cNvPr>
          <p:cNvCxnSpPr>
            <a:cxnSpLocks/>
          </p:cNvCxnSpPr>
          <p:nvPr/>
        </p:nvCxnSpPr>
        <p:spPr>
          <a:xfrm>
            <a:off x="2333580" y="3034215"/>
            <a:ext cx="2690703" cy="0"/>
          </a:xfrm>
          <a:prstGeom prst="line">
            <a:avLst/>
          </a:prstGeom>
          <a:ln w="2540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2" name="Textfeld 11">
            <a:extLst>
              <a:ext uri="{FF2B5EF4-FFF2-40B4-BE49-F238E27FC236}">
                <a16:creationId xmlns:a16="http://schemas.microsoft.com/office/drawing/2014/main" id="{B2002238-B26F-418B-932F-EF462DA8DA1D}"/>
              </a:ext>
            </a:extLst>
          </p:cNvPr>
          <p:cNvSpPr txBox="1"/>
          <p:nvPr/>
        </p:nvSpPr>
        <p:spPr>
          <a:xfrm>
            <a:off x="5299586" y="2613392"/>
            <a:ext cx="614516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Um möglichst rechtwinklige Einbaufelder zu erzielen, sollte der Planer darauf hinweisen das ein Fugenplan zu erstellen ist. Der Unternehmer erstellt den Fugenplan und lässt diesen dann vom AG genehmigen.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68B6FD35-444D-FD77-9C7D-12F1B0953879}"/>
              </a:ext>
            </a:extLst>
          </p:cNvPr>
          <p:cNvSpPr txBox="1"/>
          <p:nvPr/>
        </p:nvSpPr>
        <p:spPr>
          <a:xfrm>
            <a:off x="865238" y="273334"/>
            <a:ext cx="1042219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4400" b="1" dirty="0">
                <a:latin typeface="+mj-lt"/>
              </a:rPr>
              <a:t>Geometrisch bedingte Fugen</a:t>
            </a:r>
          </a:p>
        </p:txBody>
      </p:sp>
    </p:spTree>
    <p:extLst>
      <p:ext uri="{BB962C8B-B14F-4D97-AF65-F5344CB8AC3E}">
        <p14:creationId xmlns:p14="http://schemas.microsoft.com/office/powerpoint/2010/main" val="2256508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BFC9D0-5CB4-C85E-8ABE-749FC65E2C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1E8E3CE6-F300-FFD0-9D4D-C0631DA0575C}"/>
              </a:ext>
            </a:extLst>
          </p:cNvPr>
          <p:cNvSpPr txBox="1"/>
          <p:nvPr/>
        </p:nvSpPr>
        <p:spPr>
          <a:xfrm>
            <a:off x="644013" y="1166842"/>
            <a:ext cx="1090397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Zur Erstellung des Fugenplanes sind folgende Punkte zur berücksichtigen.</a:t>
            </a:r>
            <a:endParaRPr lang="de-DE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de-DE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algn="just"/>
            <a:r>
              <a:rPr lang="de-DE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Die zur Entkopplung der Halbstarren Deckschicht nötigen Schnitte in Anschlussbereichen zu Bordsteinen, Rinnen, Einbauten oder umliegenden Flächen. </a:t>
            </a:r>
          </a:p>
          <a:p>
            <a:pPr algn="just"/>
            <a:r>
              <a:rPr lang="de-DE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algn="just"/>
            <a:r>
              <a:rPr lang="de-DE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Geometrisch bedingte Schnitte zur Abminderung ungünstiger Spannungsverläufe.</a:t>
            </a:r>
          </a:p>
          <a:p>
            <a:pPr algn="just"/>
            <a:r>
              <a:rPr lang="de-DE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algn="just"/>
            <a:r>
              <a:rPr lang="de-DE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Wird bauabschnittsweise gebaut, sollten die Bauabschnitte mit dem bisher erstellten Fugenplan abgeglichen werden, um zusätzliche Fugen zu vermeiden.</a:t>
            </a:r>
          </a:p>
          <a:p>
            <a:pPr algn="just"/>
            <a:r>
              <a:rPr lang="de-DE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algn="just"/>
            <a:r>
              <a:rPr lang="de-DE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Gleiches gilt für das Traggerüsteinbaukonzept und dessen Nahtbereiche.</a:t>
            </a:r>
          </a:p>
          <a:p>
            <a:pPr algn="just"/>
            <a:r>
              <a:rPr lang="de-DE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algn="just"/>
            <a:r>
              <a:rPr lang="de-DE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Abschließend sollte der Fugenplan mit dem Fugenhersteller unter Berücksichtigung</a:t>
            </a:r>
          </a:p>
          <a:p>
            <a:pPr algn="just"/>
            <a:r>
              <a:rPr lang="de-DE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von Punkt 7 </a:t>
            </a:r>
            <a:r>
              <a:rPr lang="de-DE" dirty="0">
                <a:latin typeface="Times New Roman" panose="02020603050405020304" pitchFamily="18" charset="0"/>
                <a:ea typeface="Times New Roman" panose="02020603050405020304" pitchFamily="18" charset="0"/>
              </a:rPr>
              <a:t>der Verarbeitungsanweisung </a:t>
            </a:r>
            <a:r>
              <a:rPr lang="de-DE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abgestimmt werden.</a:t>
            </a:r>
          </a:p>
          <a:p>
            <a:pPr algn="just"/>
            <a:r>
              <a:rPr lang="de-DE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algn="just"/>
            <a:r>
              <a:rPr lang="de-DE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Der Fugenplan sollte vor dem Einbau des Asphalttraggerüstes vom AG genehmigt sein! 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D4A8AD11-5572-9419-36D6-D2CF766FA616}"/>
              </a:ext>
            </a:extLst>
          </p:cNvPr>
          <p:cNvSpPr txBox="1"/>
          <p:nvPr/>
        </p:nvSpPr>
        <p:spPr>
          <a:xfrm>
            <a:off x="865238" y="273334"/>
            <a:ext cx="1042219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4400" b="1" dirty="0">
                <a:latin typeface="+mj-lt"/>
              </a:rPr>
              <a:t>Erstellung des Fugenplans</a:t>
            </a:r>
          </a:p>
        </p:txBody>
      </p:sp>
    </p:spTree>
    <p:extLst>
      <p:ext uri="{BB962C8B-B14F-4D97-AF65-F5344CB8AC3E}">
        <p14:creationId xmlns:p14="http://schemas.microsoft.com/office/powerpoint/2010/main" val="23585997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43423B6-917B-5924-847E-A1CD460FA1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9048" y="1153596"/>
            <a:ext cx="10839680" cy="5015850"/>
          </a:xfrm>
        </p:spPr>
        <p:txBody>
          <a:bodyPr/>
          <a:lstStyle/>
          <a:p>
            <a:pPr marL="0" indent="0">
              <a:buNone/>
            </a:pPr>
            <a:r>
              <a:rPr lang="de-DE" b="1" dirty="0"/>
              <a:t>Über die Vorbemerkungen müssen folgende Forderungen und Nachweise in der Ausschreibung verankert werden:</a:t>
            </a:r>
            <a:endParaRPr lang="de-DE" dirty="0"/>
          </a:p>
          <a:p>
            <a:r>
              <a:rPr lang="de-DE" dirty="0"/>
              <a:t>Fachbetriebsnachweis</a:t>
            </a:r>
          </a:p>
          <a:p>
            <a:r>
              <a:rPr lang="de-DE" dirty="0"/>
              <a:t>Verarbeitungsanweisung</a:t>
            </a:r>
          </a:p>
          <a:p>
            <a:r>
              <a:rPr lang="de-DE" dirty="0"/>
              <a:t>Zertifizierung</a:t>
            </a:r>
          </a:p>
          <a:p>
            <a:r>
              <a:rPr lang="de-DE" dirty="0"/>
              <a:t>Fugenplan</a:t>
            </a:r>
          </a:p>
          <a:p>
            <a:r>
              <a:rPr lang="de-DE" dirty="0"/>
              <a:t>Übereinstimmungserklärung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4CFA9AD5-2C75-5CCF-942C-349CD95C3E84}"/>
              </a:ext>
            </a:extLst>
          </p:cNvPr>
          <p:cNvSpPr txBox="1"/>
          <p:nvPr/>
        </p:nvSpPr>
        <p:spPr>
          <a:xfrm>
            <a:off x="865238" y="273334"/>
            <a:ext cx="1048118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4400" b="1" dirty="0">
                <a:latin typeface="+mj-lt"/>
              </a:rPr>
              <a:t>Ausschreibung</a:t>
            </a:r>
          </a:p>
        </p:txBody>
      </p:sp>
    </p:spTree>
    <p:extLst>
      <p:ext uri="{BB962C8B-B14F-4D97-AF65-F5344CB8AC3E}">
        <p14:creationId xmlns:p14="http://schemas.microsoft.com/office/powerpoint/2010/main" val="6092394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Text, Screenshot, Brief, Schrift enthält.&#10;&#10;Automatisch generierte Beschreibung">
            <a:extLst>
              <a:ext uri="{FF2B5EF4-FFF2-40B4-BE49-F238E27FC236}">
                <a16:creationId xmlns:a16="http://schemas.microsoft.com/office/drawing/2014/main" id="{F0687547-44D1-7B82-48F1-0A2A1CECC6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5144" y="1104900"/>
            <a:ext cx="3681712" cy="513397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Grafik 2" descr="Ein Bild, das Text, Schrift, Screenshot, Dokument enthält.&#10;&#10;Automatisch generierte Beschreibung">
            <a:extLst>
              <a:ext uri="{FF2B5EF4-FFF2-40B4-BE49-F238E27FC236}">
                <a16:creationId xmlns:a16="http://schemas.microsoft.com/office/drawing/2014/main" id="{0A095BBE-656D-188A-2788-145D52FBBD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32" y="2675522"/>
            <a:ext cx="7726136" cy="1506955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FBC8970A-C7A6-5E16-6A3B-6B6AF019116A}"/>
              </a:ext>
            </a:extLst>
          </p:cNvPr>
          <p:cNvSpPr txBox="1"/>
          <p:nvPr/>
        </p:nvSpPr>
        <p:spPr>
          <a:xfrm>
            <a:off x="865239" y="273334"/>
            <a:ext cx="1044185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4400" b="1" dirty="0">
                <a:latin typeface="+mj-lt"/>
              </a:rPr>
              <a:t>Nachweise</a:t>
            </a:r>
          </a:p>
        </p:txBody>
      </p:sp>
    </p:spTree>
    <p:extLst>
      <p:ext uri="{BB962C8B-B14F-4D97-AF65-F5344CB8AC3E}">
        <p14:creationId xmlns:p14="http://schemas.microsoft.com/office/powerpoint/2010/main" val="4257963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F19FD9-E737-AC68-40E4-E19C04542D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 descr="Ein Bild, das Text, Schrift, Brief, Screenshot enthält.&#10;&#10;Automatisch generierte Beschreibung">
            <a:extLst>
              <a:ext uri="{FF2B5EF4-FFF2-40B4-BE49-F238E27FC236}">
                <a16:creationId xmlns:a16="http://schemas.microsoft.com/office/drawing/2014/main" id="{1F19D0C2-0005-49CC-A745-FD43FA4352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850" y="1171919"/>
            <a:ext cx="3296550" cy="509858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Grafik 5" descr="Ein Bild, das Text, Schrift, gelb, Zahl enthält.&#10;&#10;Automatisch generierte Beschreibung">
            <a:extLst>
              <a:ext uri="{FF2B5EF4-FFF2-40B4-BE49-F238E27FC236}">
                <a16:creationId xmlns:a16="http://schemas.microsoft.com/office/drawing/2014/main" id="{5721A628-1050-5C35-B0B5-A553519AFD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3772" y="2027465"/>
            <a:ext cx="9744455" cy="3013749"/>
          </a:xfrm>
          <a:prstGeom prst="rect">
            <a:avLst/>
          </a:prstGeom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42A13C21-693A-69AD-C840-13D2CB4F9C3A}"/>
              </a:ext>
            </a:extLst>
          </p:cNvPr>
          <p:cNvSpPr txBox="1"/>
          <p:nvPr/>
        </p:nvSpPr>
        <p:spPr>
          <a:xfrm>
            <a:off x="865238" y="273334"/>
            <a:ext cx="1035336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4400" b="1" dirty="0">
                <a:latin typeface="+mj-lt"/>
              </a:rPr>
              <a:t>Vorbemerkungen</a:t>
            </a:r>
          </a:p>
        </p:txBody>
      </p:sp>
      <p:pic>
        <p:nvPicPr>
          <p:cNvPr id="3" name="Grafik 2" descr="Ein Bild, das Text, Schrift, gelb, Zahl enthält.&#10;&#10;Automatisch generierte Beschreibung">
            <a:extLst>
              <a:ext uri="{FF2B5EF4-FFF2-40B4-BE49-F238E27FC236}">
                <a16:creationId xmlns:a16="http://schemas.microsoft.com/office/drawing/2014/main" id="{07D4E794-262F-9614-4ED0-542CDFB133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700" y="2290559"/>
            <a:ext cx="10116077" cy="2487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984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1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>
            <a:extLst>
              <a:ext uri="{FF2B5EF4-FFF2-40B4-BE49-F238E27FC236}">
                <a16:creationId xmlns:a16="http://schemas.microsoft.com/office/drawing/2014/main" id="{33B830C5-21E7-5678-F66A-F9AD9BAAA36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8138195"/>
              </p:ext>
            </p:extLst>
          </p:nvPr>
        </p:nvGraphicFramePr>
        <p:xfrm>
          <a:off x="4316105" y="1114015"/>
          <a:ext cx="3559789" cy="50984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5486400" imgH="7858095" progId="Acrobat.Document.DC">
                  <p:embed/>
                </p:oleObj>
              </mc:Choice>
              <mc:Fallback>
                <p:oleObj name="Acrobat Document" r:id="rId2" imgW="5486400" imgH="7858095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316105" y="1114015"/>
                        <a:ext cx="3559789" cy="5098432"/>
                      </a:xfrm>
                      <a:prstGeom prst="rect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feld 4">
            <a:extLst>
              <a:ext uri="{FF2B5EF4-FFF2-40B4-BE49-F238E27FC236}">
                <a16:creationId xmlns:a16="http://schemas.microsoft.com/office/drawing/2014/main" id="{4EDDF1A7-4BD0-AFAC-407A-31B94A5E5458}"/>
              </a:ext>
            </a:extLst>
          </p:cNvPr>
          <p:cNvSpPr txBox="1"/>
          <p:nvPr/>
        </p:nvSpPr>
        <p:spPr>
          <a:xfrm>
            <a:off x="865238" y="273334"/>
            <a:ext cx="1040252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4400" b="1" dirty="0">
                <a:latin typeface="+mj-lt"/>
              </a:rPr>
              <a:t>Fachbetriebsnachweis</a:t>
            </a:r>
          </a:p>
        </p:txBody>
      </p:sp>
    </p:spTree>
    <p:extLst>
      <p:ext uri="{BB962C8B-B14F-4D97-AF65-F5344CB8AC3E}">
        <p14:creationId xmlns:p14="http://schemas.microsoft.com/office/powerpoint/2010/main" val="195304338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26E46F-F58F-502B-0D9C-9CF0A265D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C1D93321-E212-5A25-7341-86EF79C93C29}"/>
              </a:ext>
            </a:extLst>
          </p:cNvPr>
          <p:cNvSpPr txBox="1"/>
          <p:nvPr/>
        </p:nvSpPr>
        <p:spPr>
          <a:xfrm>
            <a:off x="865238" y="273334"/>
            <a:ext cx="1041236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4400" b="1" dirty="0">
                <a:latin typeface="+mj-lt"/>
              </a:rPr>
              <a:t>Zertifizierung</a:t>
            </a:r>
          </a:p>
        </p:txBody>
      </p:sp>
      <p:pic>
        <p:nvPicPr>
          <p:cNvPr id="5" name="Grafik 4" descr="Ein Bild, das Text, Schrift, Brief, Screenshot enthält.&#10;&#10;Automatisch generierte Beschreibung">
            <a:extLst>
              <a:ext uri="{FF2B5EF4-FFF2-40B4-BE49-F238E27FC236}">
                <a16:creationId xmlns:a16="http://schemas.microsoft.com/office/drawing/2014/main" id="{0FC8A933-65C7-C55A-A8EF-33B52DC6C1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7882" y="1160763"/>
            <a:ext cx="3536236" cy="503356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1610590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>
            <a:extLst>
              <a:ext uri="{FF2B5EF4-FFF2-40B4-BE49-F238E27FC236}">
                <a16:creationId xmlns:a16="http://schemas.microsoft.com/office/drawing/2014/main" id="{DE55F76D-9C3B-867D-D34D-813A73C094A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7950218"/>
              </p:ext>
            </p:extLst>
          </p:nvPr>
        </p:nvGraphicFramePr>
        <p:xfrm>
          <a:off x="6656438" y="1052607"/>
          <a:ext cx="3706761" cy="52450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5667153" imgH="8019596" progId="Acrobat.Document.DC">
                  <p:embed/>
                </p:oleObj>
              </mc:Choice>
              <mc:Fallback>
                <p:oleObj name="Acrobat Document" r:id="rId2" imgW="5667153" imgH="8019596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656438" y="1052607"/>
                        <a:ext cx="3706761" cy="524509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kt 6">
            <a:extLst>
              <a:ext uri="{FF2B5EF4-FFF2-40B4-BE49-F238E27FC236}">
                <a16:creationId xmlns:a16="http://schemas.microsoft.com/office/drawing/2014/main" id="{7DA3376C-A314-D929-A3AB-6DE20796B02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3684723"/>
              </p:ext>
            </p:extLst>
          </p:nvPr>
        </p:nvGraphicFramePr>
        <p:xfrm>
          <a:off x="2200684" y="1235819"/>
          <a:ext cx="3334879" cy="48786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4" imgW="6822218" imgH="9978890" progId="Word.Document.12">
                  <p:embed/>
                </p:oleObj>
              </mc:Choice>
              <mc:Fallback>
                <p:oleObj name="Document" r:id="rId4" imgW="6822218" imgH="997889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200684" y="1235819"/>
                        <a:ext cx="3334879" cy="48786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CA0153BB-5460-FC31-BE4E-DC412E5EA700}"/>
              </a:ext>
            </a:extLst>
          </p:cNvPr>
          <p:cNvSpPr txBox="1"/>
          <p:nvPr/>
        </p:nvSpPr>
        <p:spPr>
          <a:xfrm>
            <a:off x="865239" y="273334"/>
            <a:ext cx="1046152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4400" b="1" dirty="0">
                <a:latin typeface="+mj-lt"/>
              </a:rPr>
              <a:t>Zertifizierung</a:t>
            </a:r>
          </a:p>
        </p:txBody>
      </p:sp>
    </p:spTree>
    <p:extLst>
      <p:ext uri="{BB962C8B-B14F-4D97-AF65-F5344CB8AC3E}">
        <p14:creationId xmlns:p14="http://schemas.microsoft.com/office/powerpoint/2010/main" val="699651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Text, Screenshot, parallel, Schrift enthält.&#10;&#10;Automatisch generierte Beschreibung">
            <a:extLst>
              <a:ext uri="{FF2B5EF4-FFF2-40B4-BE49-F238E27FC236}">
                <a16:creationId xmlns:a16="http://schemas.microsoft.com/office/drawing/2014/main" id="{FC6EB625-F654-B8B0-D511-C66D4EA5DF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942" y="1776435"/>
            <a:ext cx="3222376" cy="450148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Grafik 6" descr="Ein Bild, das Text, Screenshot, parallel, Zahl enthält.&#10;&#10;Automatisch generierte Beschreibung">
            <a:extLst>
              <a:ext uri="{FF2B5EF4-FFF2-40B4-BE49-F238E27FC236}">
                <a16:creationId xmlns:a16="http://schemas.microsoft.com/office/drawing/2014/main" id="{96E6AC12-3AD1-E7DA-ECE2-E35EEE920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6619" y="1768476"/>
            <a:ext cx="3218217" cy="450944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" name="Grafik 1" descr="Ein Bild, das Text, Screenshot, Schrift, Zahl enthält.&#10;&#10;Automatisch generierte Beschreibung">
            <a:extLst>
              <a:ext uri="{FF2B5EF4-FFF2-40B4-BE49-F238E27FC236}">
                <a16:creationId xmlns:a16="http://schemas.microsoft.com/office/drawing/2014/main" id="{0615408F-9F38-AE6E-F211-04717DE95D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9157" y="1768476"/>
            <a:ext cx="3223146" cy="450944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Grafik 2" descr="Ein Bild, das Text, Screenshot, parallel, Schrift enthält.&#10;&#10;Automatisch generierte Beschreibung">
            <a:extLst>
              <a:ext uri="{FF2B5EF4-FFF2-40B4-BE49-F238E27FC236}">
                <a16:creationId xmlns:a16="http://schemas.microsoft.com/office/drawing/2014/main" id="{49F9D8FF-3B7C-5744-93C8-283DCC7D84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6350" y="1768475"/>
            <a:ext cx="3213288" cy="450944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itel 3">
            <a:extLst>
              <a:ext uri="{FF2B5EF4-FFF2-40B4-BE49-F238E27FC236}">
                <a16:creationId xmlns:a16="http://schemas.microsoft.com/office/drawing/2014/main" id="{DF356179-A79B-5D96-7FF6-A1E46481536F}"/>
              </a:ext>
            </a:extLst>
          </p:cNvPr>
          <p:cNvSpPr txBox="1">
            <a:spLocks/>
          </p:cNvSpPr>
          <p:nvPr/>
        </p:nvSpPr>
        <p:spPr>
          <a:xfrm>
            <a:off x="818626" y="1039652"/>
            <a:ext cx="10989916" cy="654050"/>
          </a:xfrm>
          <a:prstGeom prst="rect">
            <a:avLst/>
          </a:prstGeom>
        </p:spPr>
        <p:txBody>
          <a:bodyPr>
            <a:normAutofit fontScale="97500"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da-DK" sz="3600" b="1" kern="0" dirty="0">
                <a:latin typeface="+mj-lt"/>
                <a:ea typeface="+mj-ea"/>
                <a:cs typeface="Arial" pitchFamily="34" charset="0"/>
              </a:rPr>
              <a:t>zu verwendende Baustoffe der Beispiel-AbZ. Synphalt-LAU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D3F09EF6-D0E4-2684-CCA5-361FB2AE1341}"/>
              </a:ext>
            </a:extLst>
          </p:cNvPr>
          <p:cNvSpPr txBox="1"/>
          <p:nvPr/>
        </p:nvSpPr>
        <p:spPr>
          <a:xfrm>
            <a:off x="865238" y="273334"/>
            <a:ext cx="1041236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4400" b="1" dirty="0">
                <a:latin typeface="+mj-lt"/>
              </a:rPr>
              <a:t>Vorbemerkungen/LV-Texte</a:t>
            </a:r>
          </a:p>
        </p:txBody>
      </p:sp>
    </p:spTree>
    <p:extLst>
      <p:ext uri="{BB962C8B-B14F-4D97-AF65-F5344CB8AC3E}">
        <p14:creationId xmlns:p14="http://schemas.microsoft.com/office/powerpoint/2010/main" val="2081532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feld 7">
            <a:extLst>
              <a:ext uri="{FF2B5EF4-FFF2-40B4-BE49-F238E27FC236}">
                <a16:creationId xmlns:a16="http://schemas.microsoft.com/office/drawing/2014/main" id="{B7BD4F42-4A80-80FC-3638-D816FE48B889}"/>
              </a:ext>
            </a:extLst>
          </p:cNvPr>
          <p:cNvSpPr txBox="1"/>
          <p:nvPr/>
        </p:nvSpPr>
        <p:spPr>
          <a:xfrm>
            <a:off x="8750710" y="3528988"/>
            <a:ext cx="37978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dirty="0">
              <a:solidFill>
                <a:srgbClr val="FF0000"/>
              </a:solidFill>
            </a:endParaRPr>
          </a:p>
          <a:p>
            <a:endParaRPr lang="de-DE" dirty="0">
              <a:solidFill>
                <a:srgbClr val="FF0000"/>
              </a:solidFill>
            </a:endParaRPr>
          </a:p>
          <a:p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CBEDB42D-3F19-6A04-FA62-2149ABC109AF}"/>
              </a:ext>
            </a:extLst>
          </p:cNvPr>
          <p:cNvSpPr txBox="1"/>
          <p:nvPr/>
        </p:nvSpPr>
        <p:spPr>
          <a:xfrm>
            <a:off x="865238" y="273334"/>
            <a:ext cx="1049101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4400" b="1" dirty="0">
                <a:latin typeface="+mj-lt"/>
              </a:rPr>
              <a:t>Vorbemerkungen/LV-Texte</a:t>
            </a:r>
          </a:p>
        </p:txBody>
      </p:sp>
      <p:pic>
        <p:nvPicPr>
          <p:cNvPr id="5" name="Grafik 4" descr="Ein Bild, das Text, Screenshot, Schrift enthält.&#10;&#10;Automatisch generierte Beschreibung">
            <a:extLst>
              <a:ext uri="{FF2B5EF4-FFF2-40B4-BE49-F238E27FC236}">
                <a16:creationId xmlns:a16="http://schemas.microsoft.com/office/drawing/2014/main" id="{DF0E486F-644B-E713-C3A4-FD9ABCF099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783" y="1446312"/>
            <a:ext cx="7380371" cy="4411730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291FC8D1-7110-1552-0711-B440AD36C222}"/>
              </a:ext>
            </a:extLst>
          </p:cNvPr>
          <p:cNvSpPr txBox="1"/>
          <p:nvPr/>
        </p:nvSpPr>
        <p:spPr>
          <a:xfrm>
            <a:off x="5501518" y="2974990"/>
            <a:ext cx="649838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de-DE" sz="2000" b="1" dirty="0">
                <a:solidFill>
                  <a:srgbClr val="FF0000"/>
                </a:solidFill>
              </a:rPr>
              <a:t>Vorbemerkungen und LV-Texte können Sie auf der Website der Gütegemeinschaft (</a:t>
            </a:r>
            <a:r>
              <a:rPr lang="de-DE" sz="2000" b="1" dirty="0">
                <a:solidFill>
                  <a:srgbClr val="FF00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www.halbstarr.de</a:t>
            </a:r>
            <a:r>
              <a:rPr lang="de-DE" sz="2000" b="1" dirty="0">
                <a:solidFill>
                  <a:srgbClr val="FF0000"/>
                </a:solidFill>
              </a:rPr>
              <a:t>) abrufen, oder wenden Sie sich an die Mitarbeiter in der Fachausstellung.</a:t>
            </a:r>
          </a:p>
        </p:txBody>
      </p:sp>
    </p:spTree>
    <p:extLst>
      <p:ext uri="{BB962C8B-B14F-4D97-AF65-F5344CB8AC3E}">
        <p14:creationId xmlns:p14="http://schemas.microsoft.com/office/powerpoint/2010/main" val="1625398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Text, Schrift, Screenshot, Brief enthält.&#10;&#10;Automatisch generierte Beschreibung">
            <a:extLst>
              <a:ext uri="{FF2B5EF4-FFF2-40B4-BE49-F238E27FC236}">
                <a16:creationId xmlns:a16="http://schemas.microsoft.com/office/drawing/2014/main" id="{65D00E7B-2CBA-5865-3405-67DE567778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5413" y="1197077"/>
            <a:ext cx="4601173" cy="501825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F087476C-F3F1-4339-D7DA-5E22B673D0B9}"/>
              </a:ext>
            </a:extLst>
          </p:cNvPr>
          <p:cNvSpPr txBox="1"/>
          <p:nvPr/>
        </p:nvSpPr>
        <p:spPr>
          <a:xfrm>
            <a:off x="865239" y="273334"/>
            <a:ext cx="1044185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4400" b="1" dirty="0">
                <a:latin typeface="+mj-lt"/>
              </a:rPr>
              <a:t>Beispiel LV-Text</a:t>
            </a:r>
          </a:p>
        </p:txBody>
      </p:sp>
    </p:spTree>
    <p:extLst>
      <p:ext uri="{BB962C8B-B14F-4D97-AF65-F5344CB8AC3E}">
        <p14:creationId xmlns:p14="http://schemas.microsoft.com/office/powerpoint/2010/main" val="179515327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Text, Screenshot, Dokument, Schrift enthält.&#10;&#10;Automatisch generierte Beschreibung">
            <a:extLst>
              <a:ext uri="{FF2B5EF4-FFF2-40B4-BE49-F238E27FC236}">
                <a16:creationId xmlns:a16="http://schemas.microsoft.com/office/drawing/2014/main" id="{26469C3E-A7CA-363C-02D9-532DE78E2F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5831" y="1101212"/>
            <a:ext cx="3720338" cy="519143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Grafik 2" descr="Ein Bild, das Text, Schrift, Screenshot, Dokument enthält.&#10;&#10;Automatisch generierte Beschreibung">
            <a:extLst>
              <a:ext uri="{FF2B5EF4-FFF2-40B4-BE49-F238E27FC236}">
                <a16:creationId xmlns:a16="http://schemas.microsoft.com/office/drawing/2014/main" id="{FED25874-FC06-7AB0-C395-4407335D79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531" y="2517980"/>
            <a:ext cx="8280938" cy="1822040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901717DF-E947-99E7-A7D0-166357979FA6}"/>
              </a:ext>
            </a:extLst>
          </p:cNvPr>
          <p:cNvSpPr txBox="1"/>
          <p:nvPr/>
        </p:nvSpPr>
        <p:spPr>
          <a:xfrm>
            <a:off x="865239" y="273334"/>
            <a:ext cx="1043202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4400" b="1" dirty="0">
                <a:latin typeface="+mj-lt"/>
              </a:rPr>
              <a:t>Übereinstimmungserklärung</a:t>
            </a:r>
          </a:p>
        </p:txBody>
      </p:sp>
    </p:spTree>
    <p:extLst>
      <p:ext uri="{BB962C8B-B14F-4D97-AF65-F5344CB8AC3E}">
        <p14:creationId xmlns:p14="http://schemas.microsoft.com/office/powerpoint/2010/main" val="3538966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Text, Screenshot, Zahl, Software enthält.&#10;&#10;Automatisch generierte Beschreibung">
            <a:extLst>
              <a:ext uri="{FF2B5EF4-FFF2-40B4-BE49-F238E27FC236}">
                <a16:creationId xmlns:a16="http://schemas.microsoft.com/office/drawing/2014/main" id="{2B6B05DB-CDF4-C4B1-9AB8-491EFF49FF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2788" y="1095376"/>
            <a:ext cx="3688213" cy="518282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Grafik 8" descr="Ein Bild, das Text, Screenshot, Schrift, parallel enthält.&#10;&#10;Automatisch generierte Beschreibung">
            <a:extLst>
              <a:ext uri="{FF2B5EF4-FFF2-40B4-BE49-F238E27FC236}">
                <a16:creationId xmlns:a16="http://schemas.microsoft.com/office/drawing/2014/main" id="{40FFF710-1944-D094-8B3D-CB6C4A83A8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5301" y="1095375"/>
            <a:ext cx="3688213" cy="51816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BD06705C-B00A-CFB6-A784-DA54B79FAA2E}"/>
              </a:ext>
            </a:extLst>
          </p:cNvPr>
          <p:cNvSpPr txBox="1"/>
          <p:nvPr/>
        </p:nvSpPr>
        <p:spPr>
          <a:xfrm>
            <a:off x="865239" y="273334"/>
            <a:ext cx="1038286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4400" b="1" dirty="0">
                <a:latin typeface="+mj-lt"/>
              </a:rPr>
              <a:t>Übereinstimmungserklärung</a:t>
            </a:r>
          </a:p>
        </p:txBody>
      </p:sp>
      <p:pic>
        <p:nvPicPr>
          <p:cNvPr id="4" name="Grafik 3" descr="Ein Bild, das Text, Screenshot, Schrift, Zahl enthält.&#10;&#10;Automatisch generierte Beschreibung">
            <a:extLst>
              <a:ext uri="{FF2B5EF4-FFF2-40B4-BE49-F238E27FC236}">
                <a16:creationId xmlns:a16="http://schemas.microsoft.com/office/drawing/2014/main" id="{03C5241E-B8B5-5EF0-7096-853D00AC77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939" y="1758408"/>
            <a:ext cx="4283212" cy="3674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31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Text, Screenshot, parallel, Schrift enthält.&#10;&#10;Automatisch generierte Beschreibung">
            <a:extLst>
              <a:ext uri="{FF2B5EF4-FFF2-40B4-BE49-F238E27FC236}">
                <a16:creationId xmlns:a16="http://schemas.microsoft.com/office/drawing/2014/main" id="{BB21036E-6C40-345D-1BD5-A75A16D38C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115" y="1104900"/>
            <a:ext cx="3672773" cy="513289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782F5122-D973-A4BE-D40A-D207BBE62A98}"/>
              </a:ext>
            </a:extLst>
          </p:cNvPr>
          <p:cNvSpPr txBox="1"/>
          <p:nvPr/>
        </p:nvSpPr>
        <p:spPr>
          <a:xfrm>
            <a:off x="865239" y="273334"/>
            <a:ext cx="1043202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4400" b="1" dirty="0">
                <a:latin typeface="+mj-lt"/>
              </a:rPr>
              <a:t>Übereinstimmungserklärung</a:t>
            </a:r>
          </a:p>
        </p:txBody>
      </p:sp>
      <p:pic>
        <p:nvPicPr>
          <p:cNvPr id="6" name="Grafik 5" descr="Ein Bild, das Text, Quittung, Zahl, parallel enthält.&#10;&#10;Automatisch generierte Beschreibung">
            <a:extLst>
              <a:ext uri="{FF2B5EF4-FFF2-40B4-BE49-F238E27FC236}">
                <a16:creationId xmlns:a16="http://schemas.microsoft.com/office/drawing/2014/main" id="{944FFFA7-D22C-E299-A116-D1C22D3BE1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1114" y="1104900"/>
            <a:ext cx="3720115" cy="513289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7878080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Text, Screenshot, parallel, Dokument enthält.&#10;&#10;Automatisch generierte Beschreibung">
            <a:extLst>
              <a:ext uri="{FF2B5EF4-FFF2-40B4-BE49-F238E27FC236}">
                <a16:creationId xmlns:a16="http://schemas.microsoft.com/office/drawing/2014/main" id="{0245A018-D409-48FC-F73C-2C772DED33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4820" y="1095375"/>
            <a:ext cx="3742359" cy="520377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2C3F7A58-4BBF-55EA-4C3D-BC2C1344D7B8}"/>
              </a:ext>
            </a:extLst>
          </p:cNvPr>
          <p:cNvSpPr txBox="1"/>
          <p:nvPr/>
        </p:nvSpPr>
        <p:spPr>
          <a:xfrm>
            <a:off x="865238" y="273334"/>
            <a:ext cx="1040252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4400" b="1" dirty="0">
                <a:latin typeface="+mj-lt"/>
              </a:rPr>
              <a:t>Übereinstimmungserklärung</a:t>
            </a:r>
          </a:p>
        </p:txBody>
      </p:sp>
    </p:spTree>
    <p:extLst>
      <p:ext uri="{BB962C8B-B14F-4D97-AF65-F5344CB8AC3E}">
        <p14:creationId xmlns:p14="http://schemas.microsoft.com/office/powerpoint/2010/main" val="64866277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Text, Screenshot, Quittung, Schrift enthält.&#10;&#10;Automatisch generierte Beschreibung">
            <a:extLst>
              <a:ext uri="{FF2B5EF4-FFF2-40B4-BE49-F238E27FC236}">
                <a16:creationId xmlns:a16="http://schemas.microsoft.com/office/drawing/2014/main" id="{788D5B44-DF39-F62F-BCBB-E86E4D031A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557" y="1128252"/>
            <a:ext cx="3650885" cy="513489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B762C81C-1E81-40C8-05C5-4396E1E459F3}"/>
              </a:ext>
            </a:extLst>
          </p:cNvPr>
          <p:cNvSpPr txBox="1"/>
          <p:nvPr/>
        </p:nvSpPr>
        <p:spPr>
          <a:xfrm>
            <a:off x="865239" y="273334"/>
            <a:ext cx="1043202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4400" b="1" dirty="0">
                <a:latin typeface="+mj-lt"/>
              </a:rPr>
              <a:t>Übereinstimmungserklärung</a:t>
            </a:r>
          </a:p>
        </p:txBody>
      </p:sp>
    </p:spTree>
    <p:extLst>
      <p:ext uri="{BB962C8B-B14F-4D97-AF65-F5344CB8AC3E}">
        <p14:creationId xmlns:p14="http://schemas.microsoft.com/office/powerpoint/2010/main" val="266484415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8C01E1-0D42-CC4A-1BA3-EE60C3B78E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Ein Bild, das Text, Schrift, Screenshot, Dokument enthält.&#10;&#10;Automatisch generierte Beschreibung">
            <a:extLst>
              <a:ext uri="{FF2B5EF4-FFF2-40B4-BE49-F238E27FC236}">
                <a16:creationId xmlns:a16="http://schemas.microsoft.com/office/drawing/2014/main" id="{FEDDFD24-34AD-C729-61F2-2A7FCB16B5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2726" y="1107050"/>
            <a:ext cx="3380269" cy="519407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Grafik 5" descr="Ein Bild, das Text, Schrift, Screenshot, Dokument enthält.&#10;&#10;Automatisch generierte Beschreibung">
            <a:extLst>
              <a:ext uri="{FF2B5EF4-FFF2-40B4-BE49-F238E27FC236}">
                <a16:creationId xmlns:a16="http://schemas.microsoft.com/office/drawing/2014/main" id="{0AB451C6-FACA-EAB7-2791-E40A5C1EB8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1252" y="1107049"/>
            <a:ext cx="3246296" cy="519407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EF63B214-2E74-9E50-A10C-388F94788C86}"/>
              </a:ext>
            </a:extLst>
          </p:cNvPr>
          <p:cNvSpPr txBox="1"/>
          <p:nvPr/>
        </p:nvSpPr>
        <p:spPr>
          <a:xfrm>
            <a:off x="865239" y="273334"/>
            <a:ext cx="1043202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4400" b="1" dirty="0">
                <a:latin typeface="+mj-lt"/>
              </a:rPr>
              <a:t>Negativ Beispiele</a:t>
            </a:r>
          </a:p>
        </p:txBody>
      </p:sp>
      <p:pic>
        <p:nvPicPr>
          <p:cNvPr id="9" name="Grafik 8" descr="Ein Bild, das Text, Schrift, Screenshot, weiß enthält.&#10;&#10;Automatisch generierte Beschreibung">
            <a:extLst>
              <a:ext uri="{FF2B5EF4-FFF2-40B4-BE49-F238E27FC236}">
                <a16:creationId xmlns:a16="http://schemas.microsoft.com/office/drawing/2014/main" id="{6E4CCFA8-21E4-EE00-9D80-A38330100A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122" y="2575988"/>
            <a:ext cx="5629746" cy="225619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Grafik 10" descr="Ein Bild, das Text, Schrift, Screenshot, Papier enthält.&#10;&#10;Automatisch generierte Beschreibung">
            <a:extLst>
              <a:ext uri="{FF2B5EF4-FFF2-40B4-BE49-F238E27FC236}">
                <a16:creationId xmlns:a16="http://schemas.microsoft.com/office/drawing/2014/main" id="{0D65A529-189A-A3BF-9234-301EF57CB3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493" y="1107049"/>
            <a:ext cx="3597003" cy="519407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471396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76C047-43CF-C32B-C66A-5D1F5CFFAE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59847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676</Words>
  <Application>Microsoft Office PowerPoint</Application>
  <PresentationFormat>Breitbild</PresentationFormat>
  <Paragraphs>132</Paragraphs>
  <Slides>41</Slides>
  <Notes>12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3</vt:i4>
      </vt:variant>
      <vt:variant>
        <vt:lpstr>Folientitel</vt:lpstr>
      </vt:variant>
      <vt:variant>
        <vt:i4>41</vt:i4>
      </vt:variant>
    </vt:vector>
  </HeadingPairs>
  <TitlesOfParts>
    <vt:vector size="51" baseType="lpstr">
      <vt:lpstr>Aptos</vt:lpstr>
      <vt:lpstr>Arial</vt:lpstr>
      <vt:lpstr>Calibri</vt:lpstr>
      <vt:lpstr>Eras Demi ITC</vt:lpstr>
      <vt:lpstr>Times</vt:lpstr>
      <vt:lpstr>Times New Roman</vt:lpstr>
      <vt:lpstr>Office</vt:lpstr>
      <vt:lpstr>Photo Editor-Foto</vt:lpstr>
      <vt:lpstr>Acrobat Document</vt:lpstr>
      <vt:lpstr>Document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Robert Hofmann</dc:creator>
  <cp:lastModifiedBy>Robert Hofmann</cp:lastModifiedBy>
  <cp:revision>139</cp:revision>
  <cp:lastPrinted>2024-03-06T09:17:10Z</cp:lastPrinted>
  <dcterms:created xsi:type="dcterms:W3CDTF">2023-10-13T09:40:21Z</dcterms:created>
  <dcterms:modified xsi:type="dcterms:W3CDTF">2024-03-14T08:59:57Z</dcterms:modified>
</cp:coreProperties>
</file>